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87" r:id="rId2"/>
    <p:sldId id="283" r:id="rId3"/>
    <p:sldId id="284" r:id="rId4"/>
    <p:sldId id="260" r:id="rId5"/>
    <p:sldId id="269" r:id="rId6"/>
    <p:sldId id="262" r:id="rId7"/>
    <p:sldId id="267" r:id="rId8"/>
    <p:sldId id="268" r:id="rId9"/>
    <p:sldId id="271" r:id="rId10"/>
    <p:sldId id="277" r:id="rId11"/>
    <p:sldId id="273" r:id="rId12"/>
    <p:sldId id="274" r:id="rId13"/>
    <p:sldId id="275" r:id="rId14"/>
    <p:sldId id="276" r:id="rId15"/>
    <p:sldId id="285" r:id="rId16"/>
    <p:sldId id="28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9900"/>
    <a:srgbClr val="FAFE66"/>
    <a:srgbClr val="FF0000"/>
    <a:srgbClr val="003399"/>
    <a:srgbClr val="990099"/>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8" autoAdjust="0"/>
    <p:restoredTop sz="90744" autoAdjust="0"/>
  </p:normalViewPr>
  <p:slideViewPr>
    <p:cSldViewPr>
      <p:cViewPr>
        <p:scale>
          <a:sx n="73" d="100"/>
          <a:sy n="73" d="100"/>
        </p:scale>
        <p:origin x="-128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8BDE5C-84C3-419A-9F49-2E0ED47FB9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7557A5-6161-4835-915F-F8C1D86F1C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11DEF-03C1-459D-BD48-06C50BA03F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AB1223-7927-4C7E-B091-D2421C11CDE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622067E-C3FF-442A-B862-A6686F954E7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740523-8433-48DA-8BD7-16AB0220E5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6DD5B-55C8-48D4-806C-DEE77D5EF4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D2795-B062-41B4-8BF7-9287952F52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CF9BD-4FC3-4EAD-9E1E-CFAA1D1FEB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FFFA23-3965-45A6-927C-D8D49C802E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415692-1B2E-4BB5-92B3-293F3C0CB6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8DE501-5C93-4225-BC3B-6A2CE1A621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821AB3-A08F-4123-B28D-F0C924F829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9EA757-5131-4840-92D2-1C55DB2758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FDF7F40-894D-4620-95F6-6386ACD2DD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5650"/>
                                        </p:tgtEl>
                                        <p:attrNameLst>
                                          <p:attrName>style.visibility</p:attrName>
                                        </p:attrNameLst>
                                      </p:cBhvr>
                                      <p:to>
                                        <p:strVal val="visible"/>
                                      </p:to>
                                    </p:set>
                                    <p:animEffect transition="in" filter="fade">
                                      <p:cBhvr>
                                        <p:cTn id="7" dur="1000">
                                          <p:stCondLst>
                                            <p:cond delay="0"/>
                                          </p:stCondLst>
                                        </p:cTn>
                                        <p:tgtEl>
                                          <p:spTgt spid="155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55651">
                                            <p:txEl>
                                              <p:pRg st="0" end="0"/>
                                            </p:txEl>
                                          </p:spTgt>
                                        </p:tgtEl>
                                        <p:attrNameLst>
                                          <p:attrName>style.visibility</p:attrName>
                                        </p:attrNameLst>
                                      </p:cBhvr>
                                      <p:to>
                                        <p:strVal val="visible"/>
                                      </p:to>
                                    </p:set>
                                    <p:animEffect transition="in" filter="fade">
                                      <p:cBhvr>
                                        <p:cTn id="12" dur="500">
                                          <p:stCondLst>
                                            <p:cond delay="0"/>
                                          </p:stCondLst>
                                        </p:cTn>
                                        <p:tgtEl>
                                          <p:spTgt spid="155651">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55651">
                                            <p:txEl>
                                              <p:pRg st="1" end="1"/>
                                            </p:txEl>
                                          </p:spTgt>
                                        </p:tgtEl>
                                        <p:attrNameLst>
                                          <p:attrName>style.visibility</p:attrName>
                                        </p:attrNameLst>
                                      </p:cBhvr>
                                      <p:to>
                                        <p:strVal val="visible"/>
                                      </p:to>
                                    </p:set>
                                    <p:animEffect transition="in" filter="fade">
                                      <p:cBhvr>
                                        <p:cTn id="15" dur="500">
                                          <p:stCondLst>
                                            <p:cond delay="0"/>
                                          </p:stCondLst>
                                        </p:cTn>
                                        <p:tgtEl>
                                          <p:spTgt spid="155651">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55651">
                                            <p:txEl>
                                              <p:pRg st="2" end="2"/>
                                            </p:txEl>
                                          </p:spTgt>
                                        </p:tgtEl>
                                        <p:attrNameLst>
                                          <p:attrName>style.visibility</p:attrName>
                                        </p:attrNameLst>
                                      </p:cBhvr>
                                      <p:to>
                                        <p:strVal val="visible"/>
                                      </p:to>
                                    </p:set>
                                    <p:animEffect transition="in" filter="fade">
                                      <p:cBhvr>
                                        <p:cTn id="18" dur="500">
                                          <p:stCondLst>
                                            <p:cond delay="0"/>
                                          </p:stCondLst>
                                        </p:cTn>
                                        <p:tgtEl>
                                          <p:spTgt spid="155651">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55651">
                                            <p:txEl>
                                              <p:pRg st="3" end="3"/>
                                            </p:txEl>
                                          </p:spTgt>
                                        </p:tgtEl>
                                        <p:attrNameLst>
                                          <p:attrName>style.visibility</p:attrName>
                                        </p:attrNameLst>
                                      </p:cBhvr>
                                      <p:to>
                                        <p:strVal val="visible"/>
                                      </p:to>
                                    </p:set>
                                    <p:animEffect transition="in" filter="fade">
                                      <p:cBhvr>
                                        <p:cTn id="21" dur="500">
                                          <p:stCondLst>
                                            <p:cond delay="0"/>
                                          </p:stCondLst>
                                        </p:cTn>
                                        <p:tgtEl>
                                          <p:spTgt spid="155651">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55651">
                                            <p:txEl>
                                              <p:pRg st="4" end="4"/>
                                            </p:txEl>
                                          </p:spTgt>
                                        </p:tgtEl>
                                        <p:attrNameLst>
                                          <p:attrName>style.visibility</p:attrName>
                                        </p:attrNameLst>
                                      </p:cBhvr>
                                      <p:to>
                                        <p:strVal val="visible"/>
                                      </p:to>
                                    </p:set>
                                    <p:animEffect transition="in" filter="fade">
                                      <p:cBhvr>
                                        <p:cTn id="24" dur="500">
                                          <p:stCondLst>
                                            <p:cond delay="0"/>
                                          </p:stCondLst>
                                        </p:cTn>
                                        <p:tgtEl>
                                          <p:spTgt spid="155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audio" Target="file:///D:\MY%20MUISIC\nhac%20tre\tmt.mp3" TargetMode="External"/><Relationship Id="rId5" Type="http://schemas.openxmlformats.org/officeDocument/2006/relationships/image" Target="../media/image7.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audio" Target="file:///D:\MY%20MUISIC\nhac%20tre\sala.mp3" TargetMode="External"/><Relationship Id="rId6" Type="http://schemas.openxmlformats.org/officeDocument/2006/relationships/image" Target="../media/image7.png"/><Relationship Id="rId5" Type="http://schemas.openxmlformats.org/officeDocument/2006/relationships/image" Target="../media/image19.gi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audio" Target="file:///D:\MY%20MUISIC\nhac%20tre\tcuoi.mp3" TargetMode="External"/><Relationship Id="rId6" Type="http://schemas.openxmlformats.org/officeDocument/2006/relationships/image" Target="../media/image7.png"/><Relationship Id="rId5" Type="http://schemas.openxmlformats.org/officeDocument/2006/relationships/image" Target="../media/image22.wmf"/><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audio" Target="file:///D:\MY%20MUISIC\nhac%20tre\phpha.mp3" TargetMode="Externa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file:///D:\MY%20MUISIC\nhac%20tre\Sha%20La%20La%20-%20Various%20Artists.mp3" TargetMode="External"/><Relationship Id="rId5" Type="http://schemas.openxmlformats.org/officeDocument/2006/relationships/image" Target="../media/image7.png"/><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NHAC%20MOI%20COPY\Nhung%20bong%20hoa%20nhung%20bai%20ca%20-%20Dang%20cap%20nhat.mp3"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pPr algn="ctr"/>
            <a:r>
              <a:rPr lang="vi-VN"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TRUNG LẬP HẠ</a:t>
            </a:r>
            <a:endParaRPr lang="en-US"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685800" y="1438275"/>
            <a:ext cx="7772400" cy="1905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TUẦN </a:t>
            </a:r>
            <a:r>
              <a:rPr lang="en-US" sz="3600" b="1" kern="10" dirty="0" smtClean="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10</a:t>
            </a:r>
            <a:endPar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endParaRPr>
          </a:p>
          <a:p>
            <a:pPr algn="ctr"/>
            <a:r>
              <a:rPr lang="en-US" sz="3600" b="1" kern="10" dirty="0" err="1">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Âm</a:t>
            </a: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 </a:t>
            </a:r>
            <a:r>
              <a:rPr lang="en-US" sz="3600" b="1" kern="10" dirty="0" err="1">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nhạc</a:t>
            </a: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 - </a:t>
            </a:r>
            <a:r>
              <a:rPr lang="en-US" sz="3600" b="1" kern="10" dirty="0" err="1">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Lớp</a:t>
            </a: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 5</a:t>
            </a:r>
          </a:p>
          <a:p>
            <a:pPr algn="ctr"/>
            <a:endPar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652397" y="3303587"/>
            <a:ext cx="7721600" cy="2819400"/>
          </a:xfrm>
          <a:prstGeom prst="rect">
            <a:avLst/>
          </a:prstGeom>
        </p:spPr>
        <p:txBody>
          <a:bodyPr wrap="none" fromWordArt="1">
            <a:prstTxWarp prst="textPlain">
              <a:avLst>
                <a:gd name="adj" fmla="val 50000"/>
              </a:avLst>
            </a:prstTxWarp>
          </a:bodyPr>
          <a:lstStyle/>
          <a:p>
            <a:pPr algn="ctr">
              <a:defRPr/>
            </a:pP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Ôn</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tập</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bài</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hát</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Những</a:t>
            </a:r>
            <a:r>
              <a:rPr lang="en-US" sz="3600" b="1" kern="10" dirty="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bông</a:t>
            </a:r>
            <a:r>
              <a:rPr lang="en-US" sz="3600" b="1" kern="10" dirty="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hoa</a:t>
            </a:r>
            <a:r>
              <a:rPr lang="en-US" sz="3600" b="1" kern="10" dirty="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những</a:t>
            </a:r>
            <a:r>
              <a:rPr lang="en-US" sz="3600" b="1" kern="10" dirty="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bài</a:t>
            </a:r>
            <a:r>
              <a:rPr lang="en-US" sz="3600" b="1" kern="10" dirty="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ca</a:t>
            </a:r>
            <a:endPar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endParaRPr>
          </a:p>
          <a:p>
            <a:pPr algn="ctr">
              <a:defRPr/>
            </a:pP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Giới</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thiệu</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một</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số</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nhạc</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cụ</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nước</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ngoài</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0" y="0"/>
            <a:ext cx="9144000" cy="6858000"/>
            <a:chOff x="8" y="0"/>
            <a:chExt cx="5760" cy="4320"/>
          </a:xfrm>
        </p:grpSpPr>
        <p:pic>
          <p:nvPicPr>
            <p:cNvPr id="2054"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p:cNvGrpSpPr>
            <p:nvPr/>
          </p:nvGrpSpPr>
          <p:grpSpPr bwMode="auto">
            <a:xfrm>
              <a:off x="8" y="0"/>
              <a:ext cx="5760" cy="4320"/>
              <a:chOff x="672" y="0"/>
              <a:chExt cx="5760" cy="4320"/>
            </a:xfrm>
          </p:grpSpPr>
          <p:pic>
            <p:nvPicPr>
              <p:cNvPr id="2057"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8"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8279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7993" y="207963"/>
            <a:ext cx="8229600" cy="1143000"/>
          </a:xfrm>
        </p:spPr>
        <p:txBody>
          <a:bodyPr/>
          <a:lstStyle/>
          <a:p>
            <a:pPr eaLnBrk="1" hangingPunct="1"/>
            <a:r>
              <a:rPr lang="en-US" sz="6000" smtClean="0">
                <a:solidFill>
                  <a:schemeClr val="hlink"/>
                </a:solidFill>
                <a:latin typeface="Times New Roman" pitchFamily="18" charset="0"/>
                <a:cs typeface="Times New Roman" pitchFamily="18" charset="0"/>
              </a:rPr>
              <a:t>  </a:t>
            </a:r>
          </a:p>
        </p:txBody>
      </p:sp>
      <p:sp>
        <p:nvSpPr>
          <p:cNvPr id="135179" name="Rectangle 11"/>
          <p:cNvSpPr>
            <a:spLocks noChangeArrowheads="1"/>
          </p:cNvSpPr>
          <p:nvPr/>
        </p:nvSpPr>
        <p:spPr bwMode="auto">
          <a:xfrm>
            <a:off x="-9207" y="-66675"/>
            <a:ext cx="5219700" cy="641350"/>
          </a:xfrm>
          <a:prstGeom prst="rect">
            <a:avLst/>
          </a:prstGeom>
          <a:noFill/>
          <a:ln w="9525">
            <a:noFill/>
            <a:miter lim="800000"/>
            <a:headEnd/>
            <a:tailEnd/>
          </a:ln>
          <a:effectLst/>
        </p:spPr>
        <p:txBody>
          <a:bodyPr>
            <a:spAutoFit/>
          </a:bodyPr>
          <a:lstStyle/>
          <a:p>
            <a:pPr eaLnBrk="0" hangingPunct="0">
              <a:defRPr/>
            </a:pPr>
            <a:r>
              <a:rPr lang="en-US" sz="3600" b="1" i="1">
                <a:solidFill>
                  <a:srgbClr val="FF0000"/>
                </a:solidFill>
                <a:effectLst>
                  <a:outerShdw blurRad="38100" dist="38100" dir="2700000" algn="tl">
                    <a:srgbClr val="C0C0C0"/>
                  </a:outerShdw>
                </a:effectLst>
                <a:latin typeface="Times New Roman" pitchFamily="18" charset="0"/>
                <a:cs typeface="Times New Roman" pitchFamily="18" charset="0"/>
              </a:rPr>
              <a:t>1.Kèn Saxophone</a:t>
            </a:r>
            <a:endParaRPr lang="en-US" b="1" i="1">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135181" name="Text Box 13"/>
          <p:cNvSpPr txBox="1">
            <a:spLocks noChangeArrowheads="1"/>
          </p:cNvSpPr>
          <p:nvPr/>
        </p:nvSpPr>
        <p:spPr bwMode="auto">
          <a:xfrm>
            <a:off x="5172393" y="4886325"/>
            <a:ext cx="3200400" cy="519113"/>
          </a:xfrm>
          <a:prstGeom prst="rect">
            <a:avLst/>
          </a:prstGeom>
          <a:noFill/>
          <a:ln w="9525">
            <a:noFill/>
            <a:miter lim="800000"/>
            <a:headEnd/>
            <a:tailEnd/>
          </a:ln>
        </p:spPr>
        <p:txBody>
          <a:bodyPr>
            <a:spAutoFit/>
          </a:bodyPr>
          <a:lstStyle/>
          <a:p>
            <a:pPr eaLnBrk="0" hangingPunct="0">
              <a:spcBef>
                <a:spcPct val="50000"/>
              </a:spcBef>
            </a:pPr>
            <a:r>
              <a:rPr lang="en-US" sz="2800">
                <a:latin typeface="Times New Roman" pitchFamily="18" charset="0"/>
                <a:cs typeface="Times New Roman" pitchFamily="18" charset="0"/>
              </a:rPr>
              <a:t> </a:t>
            </a:r>
            <a:r>
              <a:rPr lang="en-US" sz="2800">
                <a:solidFill>
                  <a:schemeClr val="hlink"/>
                </a:solidFill>
                <a:latin typeface="Times New Roman" pitchFamily="18" charset="0"/>
                <a:cs typeface="Times New Roman" pitchFamily="18" charset="0"/>
              </a:rPr>
              <a:t>(Kèn Saxophone )</a:t>
            </a:r>
          </a:p>
        </p:txBody>
      </p:sp>
      <p:pic>
        <p:nvPicPr>
          <p:cNvPr id="135187" name="Picture 19" descr="tenor_saxophone_laquer_ross"/>
          <p:cNvPicPr>
            <a:picLocks noGrp="1" noChangeAspect="1" noChangeArrowheads="1"/>
          </p:cNvPicPr>
          <p:nvPr>
            <p:ph sz="quarter" idx="2"/>
          </p:nvPr>
        </p:nvPicPr>
        <p:blipFill>
          <a:blip r:embed="rId3"/>
          <a:srcRect/>
          <a:stretch>
            <a:fillRect/>
          </a:stretch>
        </p:blipFill>
        <p:spPr>
          <a:xfrm>
            <a:off x="4181793" y="161925"/>
            <a:ext cx="4648200" cy="4572000"/>
          </a:xfrm>
          <a:noFill/>
        </p:spPr>
      </p:pic>
      <p:sp>
        <p:nvSpPr>
          <p:cNvPr id="10246" name="Rectangle 23"/>
          <p:cNvSpPr>
            <a:spLocks noChangeArrowheads="1"/>
          </p:cNvSpPr>
          <p:nvPr/>
        </p:nvSpPr>
        <p:spPr bwMode="auto">
          <a:xfrm>
            <a:off x="295593" y="771525"/>
            <a:ext cx="5257800" cy="3416320"/>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 </a:t>
            </a:r>
            <a:r>
              <a:rPr lang="en-US" sz="2400">
                <a:latin typeface="Times New Roman" pitchFamily="18" charset="0"/>
                <a:cs typeface="Times New Roman" pitchFamily="18" charset="0"/>
              </a:rPr>
              <a:t>Năm 1840 ông Aldonphe Sax (Người Bỉ) đã chế tạo ra 1 loại kèn và lấy chính tên mình để đặt tên cho cây kèn này.</a:t>
            </a:r>
          </a:p>
          <a:p>
            <a:r>
              <a:rPr lang="en-US" sz="2400">
                <a:latin typeface="Times New Roman" pitchFamily="18" charset="0"/>
                <a:cs typeface="Times New Roman" pitchFamily="18" charset="0"/>
              </a:rPr>
              <a:t>* Đến năm 1857 ông trở thành giáo sư bộ môn kèn Saxophone tại Nhạc viện Paris.</a:t>
            </a:r>
          </a:p>
          <a:p>
            <a:r>
              <a:rPr lang="en-US" sz="2400">
                <a:latin typeface="Times New Roman" pitchFamily="18" charset="0"/>
                <a:cs typeface="Times New Roman" pitchFamily="18" charset="0"/>
              </a:rPr>
              <a:t>* Sau đó kèn Saxophone được sử dụng trong một số tác phẩm Giao hưởng. Đến đầu thế kỷ XX thì Saxophone là nhạc cụ chủ lực trong các dàn nhạc Jazz.  </a:t>
            </a:r>
          </a:p>
        </p:txBody>
      </p:sp>
      <p:pic>
        <p:nvPicPr>
          <p:cNvPr id="10247" name="Picture 40" descr="bay"/>
          <p:cNvPicPr>
            <a:picLocks noChangeAspect="1" noChangeArrowheads="1" noCrop="1"/>
          </p:cNvPicPr>
          <p:nvPr/>
        </p:nvPicPr>
        <p:blipFill>
          <a:blip r:embed="rId4"/>
          <a:srcRect/>
          <a:stretch>
            <a:fillRect/>
          </a:stretch>
        </p:blipFill>
        <p:spPr bwMode="auto">
          <a:xfrm>
            <a:off x="4181793" y="5648325"/>
            <a:ext cx="1676400" cy="939800"/>
          </a:xfrm>
          <a:prstGeom prst="rect">
            <a:avLst/>
          </a:prstGeom>
          <a:noFill/>
          <a:ln w="9525">
            <a:noFill/>
            <a:miter lim="800000"/>
            <a:headEnd/>
            <a:tailEnd/>
          </a:ln>
        </p:spPr>
      </p:pic>
      <p:pic>
        <p:nvPicPr>
          <p:cNvPr id="10248" name="Picture 40" descr="bay"/>
          <p:cNvPicPr>
            <a:picLocks noChangeAspect="1" noChangeArrowheads="1" noCrop="1"/>
          </p:cNvPicPr>
          <p:nvPr/>
        </p:nvPicPr>
        <p:blipFill>
          <a:blip r:embed="rId4"/>
          <a:srcRect/>
          <a:stretch>
            <a:fillRect/>
          </a:stretch>
        </p:blipFill>
        <p:spPr bwMode="auto">
          <a:xfrm>
            <a:off x="6162993" y="5648325"/>
            <a:ext cx="1676400" cy="939800"/>
          </a:xfrm>
          <a:prstGeom prst="rect">
            <a:avLst/>
          </a:prstGeom>
          <a:noFill/>
          <a:ln w="9525">
            <a:noFill/>
            <a:miter lim="800000"/>
            <a:headEnd/>
            <a:tailEnd/>
          </a:ln>
        </p:spPr>
      </p:pic>
      <p:pic>
        <p:nvPicPr>
          <p:cNvPr id="10249" name="Picture 40" descr="bay"/>
          <p:cNvPicPr>
            <a:picLocks noChangeAspect="1" noChangeArrowheads="1" noCrop="1"/>
          </p:cNvPicPr>
          <p:nvPr/>
        </p:nvPicPr>
        <p:blipFill>
          <a:blip r:embed="rId4"/>
          <a:srcRect/>
          <a:stretch>
            <a:fillRect/>
          </a:stretch>
        </p:blipFill>
        <p:spPr bwMode="auto">
          <a:xfrm>
            <a:off x="7458393" y="3590925"/>
            <a:ext cx="1676400" cy="939800"/>
          </a:xfrm>
          <a:prstGeom prst="rect">
            <a:avLst/>
          </a:prstGeom>
          <a:noFill/>
          <a:ln w="9525">
            <a:noFill/>
            <a:miter lim="800000"/>
            <a:headEnd/>
            <a:tailEnd/>
          </a:ln>
        </p:spPr>
      </p:pic>
      <p:pic>
        <p:nvPicPr>
          <p:cNvPr id="10250" name="Picture 40" descr="bay"/>
          <p:cNvPicPr>
            <a:picLocks noChangeAspect="1" noChangeArrowheads="1" noCrop="1"/>
          </p:cNvPicPr>
          <p:nvPr/>
        </p:nvPicPr>
        <p:blipFill>
          <a:blip r:embed="rId4"/>
          <a:srcRect/>
          <a:stretch>
            <a:fillRect/>
          </a:stretch>
        </p:blipFill>
        <p:spPr bwMode="auto">
          <a:xfrm>
            <a:off x="7418706" y="3590925"/>
            <a:ext cx="1676400" cy="939800"/>
          </a:xfrm>
          <a:prstGeom prst="rect">
            <a:avLst/>
          </a:prstGeom>
          <a:noFill/>
          <a:ln w="9525">
            <a:noFill/>
            <a:miter lim="800000"/>
            <a:headEnd/>
            <a:tailEnd/>
          </a:ln>
        </p:spPr>
      </p:pic>
      <p:pic>
        <p:nvPicPr>
          <p:cNvPr id="10251" name="Picture 40" descr="bay"/>
          <p:cNvPicPr>
            <a:picLocks noChangeAspect="1" noChangeArrowheads="1" noCrop="1"/>
          </p:cNvPicPr>
          <p:nvPr/>
        </p:nvPicPr>
        <p:blipFill>
          <a:blip r:embed="rId4"/>
          <a:srcRect/>
          <a:stretch>
            <a:fillRect/>
          </a:stretch>
        </p:blipFill>
        <p:spPr bwMode="auto">
          <a:xfrm>
            <a:off x="7458393" y="1762125"/>
            <a:ext cx="1676400" cy="939800"/>
          </a:xfrm>
          <a:prstGeom prst="rect">
            <a:avLst/>
          </a:prstGeom>
          <a:noFill/>
          <a:ln w="9525">
            <a:noFill/>
            <a:miter lim="800000"/>
            <a:headEnd/>
            <a:tailEnd/>
          </a:ln>
        </p:spPr>
      </p:pic>
      <p:pic>
        <p:nvPicPr>
          <p:cNvPr id="10252" name="Picture 40" descr="bay"/>
          <p:cNvPicPr>
            <a:picLocks noChangeAspect="1" noChangeArrowheads="1" noCrop="1"/>
          </p:cNvPicPr>
          <p:nvPr/>
        </p:nvPicPr>
        <p:blipFill>
          <a:blip r:embed="rId4"/>
          <a:srcRect/>
          <a:stretch>
            <a:fillRect/>
          </a:stretch>
        </p:blipFill>
        <p:spPr bwMode="auto">
          <a:xfrm>
            <a:off x="7305993" y="238125"/>
            <a:ext cx="1676400" cy="939800"/>
          </a:xfrm>
          <a:prstGeom prst="rect">
            <a:avLst/>
          </a:prstGeom>
          <a:noFill/>
          <a:ln w="9525">
            <a:noFill/>
            <a:miter lim="800000"/>
            <a:headEnd/>
            <a:tailEnd/>
          </a:ln>
        </p:spPr>
      </p:pic>
      <p:pic>
        <p:nvPicPr>
          <p:cNvPr id="135203" name="tmt.mp3">
            <a:hlinkClick r:id="" action="ppaction://media"/>
          </p:cNvPr>
          <p:cNvPicPr>
            <a:picLocks noRot="1" noChangeAspect="1" noChangeArrowheads="1"/>
          </p:cNvPicPr>
          <p:nvPr>
            <a:audioFile r:link="rId1"/>
          </p:nvPr>
        </p:nvPicPr>
        <p:blipFill>
          <a:blip r:embed="rId5"/>
          <a:srcRect/>
          <a:stretch>
            <a:fillRect/>
          </a:stretch>
        </p:blipFill>
        <p:spPr bwMode="auto">
          <a:xfrm>
            <a:off x="8144193" y="5800725"/>
            <a:ext cx="685800" cy="685800"/>
          </a:xfrm>
          <a:prstGeom prst="rect">
            <a:avLst/>
          </a:prstGeom>
          <a:noFill/>
          <a:ln w="9525">
            <a:noFill/>
            <a:miter lim="800000"/>
            <a:headEnd/>
            <a:tailEnd/>
          </a:ln>
        </p:spPr>
      </p:pic>
      <p:sp>
        <p:nvSpPr>
          <p:cNvPr id="10254" name="Text Box 36"/>
          <p:cNvSpPr txBox="1">
            <a:spLocks noChangeArrowheads="1"/>
          </p:cNvSpPr>
          <p:nvPr/>
        </p:nvSpPr>
        <p:spPr bwMode="auto">
          <a:xfrm>
            <a:off x="295593" y="4217466"/>
            <a:ext cx="5029200" cy="1200150"/>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ngân</a:t>
            </a:r>
            <a:r>
              <a:rPr lang="en-US" sz="2400" dirty="0">
                <a:latin typeface="Times New Roman" pitchFamily="18" charset="0"/>
                <a:cs typeface="Times New Roman" pitchFamily="18" charset="0"/>
              </a:rPr>
              <a:t> rung,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box(in)">
                                      <p:cBhvr>
                                        <p:cTn id="7" dur="500"/>
                                        <p:tgtEl>
                                          <p:spTgt spid="135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5187"/>
                                        </p:tgtEl>
                                        <p:attrNameLst>
                                          <p:attrName>style.visibility</p:attrName>
                                        </p:attrNameLst>
                                      </p:cBhvr>
                                      <p:to>
                                        <p:strVal val="visible"/>
                                      </p:to>
                                    </p:set>
                                    <p:animEffect transition="in" filter="diamond(in)">
                                      <p:cBhvr>
                                        <p:cTn id="12" dur="2000"/>
                                        <p:tgtEl>
                                          <p:spTgt spid="135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5181"/>
                                        </p:tgtEl>
                                        <p:attrNameLst>
                                          <p:attrName>style.visibility</p:attrName>
                                        </p:attrNameLst>
                                      </p:cBhvr>
                                      <p:to>
                                        <p:strVal val="visible"/>
                                      </p:to>
                                    </p:set>
                                    <p:animEffect transition="in" filter="randombar(horizontal)">
                                      <p:cBhvr>
                                        <p:cTn id="17" dur="500"/>
                                        <p:tgtEl>
                                          <p:spTgt spid="135181"/>
                                        </p:tgtEl>
                                      </p:cBhvr>
                                    </p:animEffect>
                                  </p:childTnLst>
                                </p:cTn>
                              </p:par>
                            </p:childTnLst>
                          </p:cTn>
                        </p:par>
                        <p:par>
                          <p:cTn id="18" fill="hold" nodeType="afterGroup">
                            <p:stCondLst>
                              <p:cond delay="500"/>
                            </p:stCondLst>
                            <p:childTnLst>
                              <p:par>
                                <p:cTn id="19" presetID="1" presetClass="mediacall" presetSubtype="0" fill="hold" nodeType="afterEffect">
                                  <p:stCondLst>
                                    <p:cond delay="0"/>
                                  </p:stCondLst>
                                  <p:childTnLst>
                                    <p:cmd type="call" cmd="playFrom(0.0)">
                                      <p:cBhvr>
                                        <p:cTn id="20" dur="17920" fill="hold"/>
                                        <p:tgtEl>
                                          <p:spTgt spid="1352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35203"/>
                </p:tgtEl>
              </p:cMediaNode>
            </p:audio>
          </p:childTnLst>
        </p:cTn>
      </p:par>
    </p:tnLst>
    <p:bldLst>
      <p:bldP spid="135179" grpId="0"/>
      <p:bldP spid="13518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91886" y="2095500"/>
            <a:ext cx="8077200" cy="3581400"/>
          </a:xfrm>
        </p:spPr>
        <p:txBody>
          <a:bodyPr/>
          <a:lstStyle/>
          <a:p>
            <a:pPr eaLnBrk="1" hangingPunct="1"/>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Kèn </a:t>
            </a:r>
            <a:r>
              <a:rPr lang="en-US" sz="2400" dirty="0" smtClean="0">
                <a:solidFill>
                  <a:schemeClr val="tx1"/>
                </a:solidFill>
                <a:latin typeface="Times New Roman" pitchFamily="18" charset="0"/>
                <a:cs typeface="Times New Roman" pitchFamily="18" charset="0"/>
              </a:rPr>
              <a:t>T</a:t>
            </a:r>
            <a:r>
              <a:rPr lang="vi-VN" sz="2400" dirty="0" smtClean="0">
                <a:solidFill>
                  <a:schemeClr val="tx1"/>
                </a:solidFill>
                <a:latin typeface="Times New Roman" pitchFamily="18" charset="0"/>
                <a:cs typeface="Times New Roman" pitchFamily="18" charset="0"/>
              </a:rPr>
              <a:t>rumpet có xuất xứ ở Ai Cập từ thời xa xưa và được sử 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a:t>
            </a:r>
            <a:r>
              <a:rPr lang="vi-VN" sz="2400" dirty="0" smtClean="0">
                <a:solidFill>
                  <a:schemeClr val="tx1"/>
                </a:solidFill>
                <a:latin typeface="Times New Roman" pitchFamily="18" charset="0"/>
                <a:cs typeface="Times New Roman" pitchFamily="18" charset="0"/>
              </a:rPr>
              <a:t>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a:t>
            </a:r>
            <a:r>
              <a:rPr lang="en-US" sz="2400" dirty="0" smtClean="0">
                <a:solidFill>
                  <a:schemeClr val="tx1"/>
                </a:solidFill>
                <a:latin typeface="Times New Roman" pitchFamily="18" charset="0"/>
                <a:cs typeface="Times New Roman" pitchFamily="18" charset="0"/>
              </a:rPr>
              <a:t> l</a:t>
            </a:r>
            <a:r>
              <a:rPr lang="vi-VN" sz="2400" dirty="0" smtClean="0">
                <a:solidFill>
                  <a:schemeClr val="tx1"/>
                </a:solidFill>
                <a:latin typeface="Times New Roman" pitchFamily="18" charset="0"/>
                <a:cs typeface="Times New Roman" pitchFamily="18" charset="0"/>
              </a:rPr>
              <a:t>ễ</a:t>
            </a:r>
            <a:r>
              <a:rPr lang="en-US" sz="2400" dirty="0" smtClean="0">
                <a:solidFill>
                  <a:schemeClr val="tx1"/>
                </a:solidFill>
                <a:latin typeface="Times New Roman" pitchFamily="18" charset="0"/>
                <a:cs typeface="Times New Roman" pitchFamily="18" charset="0"/>
              </a:rPr>
              <a:t> v</a:t>
            </a:r>
            <a:r>
              <a:rPr lang="vi-VN" sz="2400" dirty="0" smtClean="0">
                <a:solidFill>
                  <a:schemeClr val="tx1"/>
                </a:solidFill>
                <a:latin typeface="Times New Roman" pitchFamily="18" charset="0"/>
                <a:cs typeface="Times New Roman" pitchFamily="18" charset="0"/>
              </a:rPr>
              <a:t>à trong quân đội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thay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vi-VN"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T</a:t>
            </a:r>
            <a:r>
              <a:rPr lang="vi-VN" sz="2400" dirty="0" smtClean="0">
                <a:solidFill>
                  <a:schemeClr val="tx1"/>
                </a:solidFill>
                <a:latin typeface="Times New Roman" pitchFamily="18" charset="0"/>
                <a:cs typeface="Times New Roman" pitchFamily="18" charset="0"/>
              </a:rPr>
              <a:t>ù và. </a:t>
            </a: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Ngày nay, kèn </a:t>
            </a:r>
            <a:r>
              <a:rPr lang="en-US" sz="2400" dirty="0" smtClean="0">
                <a:solidFill>
                  <a:schemeClr val="tx1"/>
                </a:solidFill>
                <a:latin typeface="Times New Roman" pitchFamily="18" charset="0"/>
                <a:cs typeface="Times New Roman" pitchFamily="18" charset="0"/>
              </a:rPr>
              <a:t>T</a:t>
            </a:r>
            <a:r>
              <a:rPr lang="vi-VN" sz="2400" dirty="0" smtClean="0">
                <a:solidFill>
                  <a:schemeClr val="tx1"/>
                </a:solidFill>
                <a:latin typeface="Times New Roman" pitchFamily="18" charset="0"/>
                <a:cs typeface="Times New Roman" pitchFamily="18" charset="0"/>
              </a:rPr>
              <a:t>rumpet được sử dụng </a:t>
            </a:r>
            <a:r>
              <a:rPr lang="en-US" sz="2400" dirty="0" err="1" smtClean="0">
                <a:solidFill>
                  <a:schemeClr val="tx1"/>
                </a:solidFill>
                <a:latin typeface="Times New Roman" pitchFamily="18" charset="0"/>
                <a:cs typeface="Times New Roman" pitchFamily="18" charset="0"/>
              </a:rPr>
              <a:t>cho</a:t>
            </a:r>
            <a:r>
              <a:rPr lang="vi-VN" sz="2400" dirty="0" smtClean="0">
                <a:solidFill>
                  <a:schemeClr val="tx1"/>
                </a:solidFill>
                <a:latin typeface="Times New Roman" pitchFamily="18" charset="0"/>
                <a:cs typeface="Times New Roman" pitchFamily="18" charset="0"/>
              </a:rPr>
              <a:t> nhiều mục đích và nhiều loại</a:t>
            </a:r>
            <a:r>
              <a:rPr lang="en-US" sz="2400" dirty="0" smtClean="0">
                <a:solidFill>
                  <a:schemeClr val="tx1"/>
                </a:solidFill>
                <a:latin typeface="Times New Roman" pitchFamily="18" charset="0"/>
                <a:cs typeface="Times New Roman" pitchFamily="18" charset="0"/>
              </a:rPr>
              <a:t> h</a:t>
            </a:r>
            <a:r>
              <a:rPr lang="vi-VN" sz="2400" dirty="0" smtClean="0">
                <a:solidFill>
                  <a:schemeClr val="tx1"/>
                </a:solidFill>
                <a:latin typeface="Times New Roman" pitchFamily="18" charset="0"/>
                <a:cs typeface="Times New Roman" pitchFamily="18" charset="0"/>
              </a:rPr>
              <a:t>ình</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â</a:t>
            </a:r>
            <a:r>
              <a:rPr lang="en-US" sz="2400" dirty="0" smtClean="0">
                <a:solidFill>
                  <a:schemeClr val="tx1"/>
                </a:solidFill>
                <a:latin typeface="Times New Roman" pitchFamily="18" charset="0"/>
                <a:cs typeface="Times New Roman" pitchFamily="18" charset="0"/>
              </a:rPr>
              <a:t>m</a:t>
            </a:r>
            <a:r>
              <a:rPr lang="vi-VN" sz="2400" dirty="0" smtClean="0">
                <a:solidFill>
                  <a:schemeClr val="tx1"/>
                </a:solidFill>
                <a:latin typeface="Times New Roman" pitchFamily="18" charset="0"/>
                <a:cs typeface="Times New Roman" pitchFamily="18" charset="0"/>
              </a:rPr>
              <a:t> nhạc như: </a:t>
            </a:r>
            <a:r>
              <a:rPr lang="en-US" sz="2400" dirty="0" smtClean="0">
                <a:solidFill>
                  <a:schemeClr val="tx1"/>
                </a:solidFill>
                <a:latin typeface="Times New Roman" pitchFamily="18" charset="0"/>
                <a:cs typeface="Times New Roman" pitchFamily="18" charset="0"/>
              </a:rPr>
              <a:t>N</a:t>
            </a:r>
            <a:r>
              <a:rPr lang="vi-VN" sz="2400" dirty="0" smtClean="0">
                <a:solidFill>
                  <a:schemeClr val="tx1"/>
                </a:solidFill>
                <a:latin typeface="Times New Roman" pitchFamily="18" charset="0"/>
                <a:cs typeface="Times New Roman" pitchFamily="18" charset="0"/>
              </a:rPr>
              <a:t>hạc cổ điển, jazz, rock, blues, pop và nhạc đồng quê</a:t>
            </a:r>
            <a:r>
              <a:rPr lang="en-US" sz="2400" dirty="0" smtClean="0">
                <a:solidFill>
                  <a:schemeClr val="tx1"/>
                </a:solidFill>
                <a:latin typeface="Times New Roman" pitchFamily="18" charset="0"/>
                <a:cs typeface="Times New Roman" pitchFamily="18" charset="0"/>
              </a:rPr>
              <a:t>...</a:t>
            </a:r>
            <a:br>
              <a:rPr lang="en-US" sz="2400" dirty="0" smtClean="0">
                <a:solidFill>
                  <a:schemeClr val="tx1"/>
                </a:solidFill>
                <a:latin typeface="Times New Roman" pitchFamily="18" charset="0"/>
                <a:cs typeface="Times New Roman" pitchFamily="18" charset="0"/>
              </a:rPr>
            </a:br>
            <a:r>
              <a:rPr lang="en-US" sz="2400" dirty="0" smtClean="0">
                <a:solidFill>
                  <a:schemeClr val="hlink"/>
                </a:solidFill>
                <a:latin typeface="Times New Roman" pitchFamily="18" charset="0"/>
                <a:cs typeface="Times New Roman" pitchFamily="18" charset="0"/>
              </a:rPr>
              <a:t>                 </a:t>
            </a:r>
          </a:p>
        </p:txBody>
      </p:sp>
      <p:sp>
        <p:nvSpPr>
          <p:cNvPr id="129027" name="Rectangle 3"/>
          <p:cNvSpPr>
            <a:spLocks noGrp="1" noChangeArrowheads="1"/>
          </p:cNvSpPr>
          <p:nvPr>
            <p:ph type="body" idx="4294967295"/>
          </p:nvPr>
        </p:nvSpPr>
        <p:spPr>
          <a:xfrm>
            <a:off x="322217" y="4533900"/>
            <a:ext cx="8534400" cy="2057400"/>
          </a:xfrm>
        </p:spPr>
        <p:txBody>
          <a:bodyPr/>
          <a:lstStyle/>
          <a:p>
            <a:pPr eaLnBrk="1" hangingPunct="1">
              <a:buFontTx/>
              <a:buNone/>
            </a:pPr>
            <a:r>
              <a:rPr lang="en-US" sz="28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Kèn</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Trompette</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âm</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thanh</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sáng</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chói</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rực</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rỡ</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đồng</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thời</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c</a:t>
            </a:r>
            <a:r>
              <a:rPr lang="en-US" sz="2400" dirty="0" err="1" smtClean="0">
                <a:latin typeface="Times New Roman" pitchFamily="18" charset="0"/>
                <a:cs typeface="Times New Roman" pitchFamily="18" charset="0"/>
              </a:rPr>
              <a:t>ũng</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có</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thể</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diễn</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tả</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được</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những</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nét</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nhạc</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trữ</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tình</a:t>
            </a:r>
            <a:r>
              <a:rPr lang="en-US" sz="2400" dirty="0" smtClean="0">
                <a:solidFill>
                  <a:schemeClr val="tx2"/>
                </a:solidFill>
                <a:latin typeface="Times New Roman" pitchFamily="18" charset="0"/>
                <a:cs typeface="Times New Roman" pitchFamily="18" charset="0"/>
              </a:rPr>
              <a:t> say </a:t>
            </a:r>
            <a:r>
              <a:rPr lang="en-US" sz="2400" dirty="0" err="1" smtClean="0">
                <a:solidFill>
                  <a:schemeClr val="tx2"/>
                </a:solidFill>
                <a:latin typeface="Times New Roman" pitchFamily="18" charset="0"/>
                <a:cs typeface="Times New Roman" pitchFamily="18" charset="0"/>
              </a:rPr>
              <a:t>đắm</a:t>
            </a:r>
            <a:r>
              <a:rPr lang="en-US" sz="2400" dirty="0" smtClean="0">
                <a:solidFill>
                  <a:schemeClr val="tx2"/>
                </a:solidFill>
                <a:latin typeface="Times New Roman" pitchFamily="18" charset="0"/>
                <a:cs typeface="Times New Roman" pitchFamily="18" charset="0"/>
              </a:rPr>
              <a:t>.</a:t>
            </a:r>
          </a:p>
        </p:txBody>
      </p:sp>
      <p:pic>
        <p:nvPicPr>
          <p:cNvPr id="129040" name="Picture 16" descr="fna1261647937"/>
          <p:cNvPicPr>
            <a:picLocks noGrp="1" noChangeAspect="1" noChangeArrowheads="1"/>
          </p:cNvPicPr>
          <p:nvPr>
            <p:ph sz="half" idx="1"/>
          </p:nvPr>
        </p:nvPicPr>
        <p:blipFill>
          <a:blip r:embed="rId3"/>
          <a:srcRect/>
          <a:stretch>
            <a:fillRect/>
          </a:stretch>
        </p:blipFill>
        <p:spPr>
          <a:xfrm>
            <a:off x="404949" y="152400"/>
            <a:ext cx="4953000" cy="2743200"/>
          </a:xfrm>
          <a:noFill/>
        </p:spPr>
      </p:pic>
      <p:pic>
        <p:nvPicPr>
          <p:cNvPr id="11269" name="Picture 22" descr="girl_playing_trumpet_hg_clr"/>
          <p:cNvPicPr>
            <a:picLocks noChangeAspect="1" noChangeArrowheads="1" noCrop="1"/>
          </p:cNvPicPr>
          <p:nvPr/>
        </p:nvPicPr>
        <p:blipFill>
          <a:blip r:embed="rId4"/>
          <a:srcRect/>
          <a:stretch>
            <a:fillRect/>
          </a:stretch>
        </p:blipFill>
        <p:spPr bwMode="auto">
          <a:xfrm>
            <a:off x="5334000" y="0"/>
            <a:ext cx="3429000" cy="3200400"/>
          </a:xfrm>
          <a:prstGeom prst="rect">
            <a:avLst/>
          </a:prstGeom>
          <a:noFill/>
          <a:ln w="9525">
            <a:noFill/>
            <a:miter lim="800000"/>
            <a:headEnd/>
            <a:tailEnd/>
          </a:ln>
        </p:spPr>
      </p:pic>
      <p:pic>
        <p:nvPicPr>
          <p:cNvPr id="11270"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5562600"/>
            <a:ext cx="762000" cy="666750"/>
          </a:xfrm>
          <a:prstGeom prst="rect">
            <a:avLst/>
          </a:prstGeom>
          <a:noFill/>
          <a:ln w="9525">
            <a:noFill/>
            <a:miter lim="800000"/>
            <a:headEnd/>
            <a:tailEnd/>
          </a:ln>
        </p:spPr>
      </p:pic>
      <p:pic>
        <p:nvPicPr>
          <p:cNvPr id="11271"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4572000"/>
            <a:ext cx="762000" cy="666750"/>
          </a:xfrm>
          <a:prstGeom prst="rect">
            <a:avLst/>
          </a:prstGeom>
          <a:noFill/>
          <a:ln w="9525">
            <a:noFill/>
            <a:miter lim="800000"/>
            <a:headEnd/>
            <a:tailEnd/>
          </a:ln>
        </p:spPr>
      </p:pic>
      <p:pic>
        <p:nvPicPr>
          <p:cNvPr id="11272"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3657600"/>
            <a:ext cx="762000" cy="666750"/>
          </a:xfrm>
          <a:prstGeom prst="rect">
            <a:avLst/>
          </a:prstGeom>
          <a:noFill/>
          <a:ln w="9525">
            <a:noFill/>
            <a:miter lim="800000"/>
            <a:headEnd/>
            <a:tailEnd/>
          </a:ln>
        </p:spPr>
      </p:pic>
      <p:pic>
        <p:nvPicPr>
          <p:cNvPr id="11273"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2819400"/>
            <a:ext cx="762000" cy="666750"/>
          </a:xfrm>
          <a:prstGeom prst="rect">
            <a:avLst/>
          </a:prstGeom>
          <a:noFill/>
          <a:ln w="9525">
            <a:noFill/>
            <a:miter lim="800000"/>
            <a:headEnd/>
            <a:tailEnd/>
          </a:ln>
        </p:spPr>
      </p:pic>
      <p:pic>
        <p:nvPicPr>
          <p:cNvPr id="11274"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0"/>
            <a:ext cx="609600" cy="533400"/>
          </a:xfrm>
          <a:prstGeom prst="rect">
            <a:avLst/>
          </a:prstGeom>
          <a:noFill/>
          <a:ln w="9525">
            <a:noFill/>
            <a:miter lim="800000"/>
            <a:headEnd/>
            <a:tailEnd/>
          </a:ln>
        </p:spPr>
      </p:pic>
      <p:pic>
        <p:nvPicPr>
          <p:cNvPr id="11275"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838200"/>
            <a:ext cx="609600" cy="533400"/>
          </a:xfrm>
          <a:prstGeom prst="rect">
            <a:avLst/>
          </a:prstGeom>
          <a:noFill/>
          <a:ln w="9525">
            <a:noFill/>
            <a:miter lim="800000"/>
            <a:headEnd/>
            <a:tailEnd/>
          </a:ln>
        </p:spPr>
      </p:pic>
      <p:pic>
        <p:nvPicPr>
          <p:cNvPr id="11276"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1828800"/>
            <a:ext cx="609600" cy="533400"/>
          </a:xfrm>
          <a:prstGeom prst="rect">
            <a:avLst/>
          </a:prstGeom>
          <a:noFill/>
          <a:ln w="9525">
            <a:noFill/>
            <a:miter lim="800000"/>
            <a:headEnd/>
            <a:tailEnd/>
          </a:ln>
        </p:spPr>
      </p:pic>
      <p:pic>
        <p:nvPicPr>
          <p:cNvPr id="11277"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2895600"/>
            <a:ext cx="609600" cy="533400"/>
          </a:xfrm>
          <a:prstGeom prst="rect">
            <a:avLst/>
          </a:prstGeom>
          <a:noFill/>
          <a:ln w="9525">
            <a:noFill/>
            <a:miter lim="800000"/>
            <a:headEnd/>
            <a:tailEnd/>
          </a:ln>
        </p:spPr>
      </p:pic>
      <p:sp>
        <p:nvSpPr>
          <p:cNvPr id="11278" name="Rectangle 32"/>
          <p:cNvSpPr>
            <a:spLocks noChangeArrowheads="1"/>
          </p:cNvSpPr>
          <p:nvPr/>
        </p:nvSpPr>
        <p:spPr bwMode="auto">
          <a:xfrm>
            <a:off x="381000" y="152400"/>
            <a:ext cx="3810000" cy="1066800"/>
          </a:xfrm>
          <a:prstGeom prst="rect">
            <a:avLst/>
          </a:prstGeom>
          <a:noFill/>
          <a:ln w="9525">
            <a:noFill/>
            <a:miter lim="800000"/>
            <a:headEnd/>
            <a:tailEnd/>
          </a:ln>
        </p:spPr>
        <p:txBody>
          <a:bodyPr>
            <a:spAutoFit/>
          </a:bodyPr>
          <a:lstStyle/>
          <a:p>
            <a:r>
              <a:rPr lang="en-US" sz="3200" b="1" i="1">
                <a:solidFill>
                  <a:srgbClr val="FF0000"/>
                </a:solidFill>
                <a:latin typeface="Times New Roman" pitchFamily="18" charset="0"/>
                <a:cs typeface="Times New Roman" pitchFamily="18" charset="0"/>
              </a:rPr>
              <a:t>2. Kèn Trompette</a:t>
            </a:r>
            <a:r>
              <a:rPr lang="en-US" sz="3200">
                <a:solidFill>
                  <a:srgbClr val="FF0000"/>
                </a:solidFill>
                <a:latin typeface="Times New Roman" pitchFamily="18" charset="0"/>
                <a:cs typeface="Times New Roman" pitchFamily="18" charset="0"/>
              </a:rPr>
              <a:t/>
            </a:r>
            <a:br>
              <a:rPr lang="en-US" sz="3200">
                <a:solidFill>
                  <a:srgbClr val="FF0000"/>
                </a:solidFill>
                <a:latin typeface="Times New Roman" pitchFamily="18" charset="0"/>
                <a:cs typeface="Times New Roman" pitchFamily="18" charset="0"/>
              </a:rPr>
            </a:br>
            <a:endParaRPr lang="en-US" sz="3200">
              <a:solidFill>
                <a:srgbClr val="FF0000"/>
              </a:solidFill>
              <a:latin typeface="Times New Roman" pitchFamily="18" charset="0"/>
              <a:cs typeface="Times New Roman" pitchFamily="18" charset="0"/>
            </a:endParaRPr>
          </a:p>
        </p:txBody>
      </p:sp>
      <p:pic>
        <p:nvPicPr>
          <p:cNvPr id="129058" name="sala.mp3">
            <a:hlinkClick r:id="" action="ppaction://media"/>
          </p:cNvPr>
          <p:cNvPicPr>
            <a:picLocks noRot="1" noChangeAspect="1" noChangeArrowheads="1"/>
          </p:cNvPicPr>
          <p:nvPr>
            <a:audioFile r:link="rId1"/>
          </p:nvPr>
        </p:nvPicPr>
        <p:blipFill>
          <a:blip r:embed="rId6"/>
          <a:srcRect/>
          <a:stretch>
            <a:fillRect/>
          </a:stretch>
        </p:blipFill>
        <p:spPr bwMode="auto">
          <a:xfrm>
            <a:off x="8229600" y="152400"/>
            <a:ext cx="6858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blinds(horizontal)">
                                      <p:cBhvr>
                                        <p:cTn id="7" dur="5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9040"/>
                                        </p:tgtEl>
                                        <p:attrNameLst>
                                          <p:attrName>style.visibility</p:attrName>
                                        </p:attrNameLst>
                                      </p:cBhvr>
                                      <p:to>
                                        <p:strVal val="visible"/>
                                      </p:to>
                                    </p:set>
                                    <p:animEffect transition="in" filter="diamond(in)">
                                      <p:cBhvr>
                                        <p:cTn id="12" dur="2000"/>
                                        <p:tgtEl>
                                          <p:spTgt spid="1290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29027">
                                            <p:txEl>
                                              <p:pRg st="0" end="0"/>
                                            </p:txEl>
                                          </p:spTgt>
                                        </p:tgtEl>
                                        <p:attrNameLst>
                                          <p:attrName>style.visibility</p:attrName>
                                        </p:attrNameLst>
                                      </p:cBhvr>
                                      <p:to>
                                        <p:strVal val="visible"/>
                                      </p:to>
                                    </p:set>
                                    <p:animEffect transition="in" filter="randombar(horizontal)">
                                      <p:cBhvr>
                                        <p:cTn id="17" dur="500"/>
                                        <p:tgtEl>
                                          <p:spTgt spid="129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29058"/>
                </p:tgtEl>
              </p:cMediaNode>
            </p:audio>
          </p:childTnLst>
        </p:cTn>
      </p:par>
    </p:tnLst>
    <p:bldLst>
      <p:bldP spid="12902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3048000" cy="685800"/>
          </a:xfrm>
        </p:spPr>
        <p:txBody>
          <a:bodyPr/>
          <a:lstStyle/>
          <a:p>
            <a:pPr eaLnBrk="1" hangingPunct="1"/>
            <a:r>
              <a:rPr lang="en-US" b="1" i="1" smtClean="0">
                <a:solidFill>
                  <a:srgbClr val="FF0000"/>
                </a:solidFill>
                <a:latin typeface="Times New Roman" pitchFamily="18" charset="0"/>
                <a:cs typeface="Times New Roman" pitchFamily="18" charset="0"/>
              </a:rPr>
              <a:t>3. Sáo Flute</a:t>
            </a:r>
            <a:r>
              <a:rPr lang="en-US" sz="4800" smtClean="0">
                <a:latin typeface="Times New Roman" pitchFamily="18" charset="0"/>
                <a:cs typeface="Times New Roman" pitchFamily="18" charset="0"/>
              </a:rPr>
              <a:t>          </a:t>
            </a:r>
            <a:endParaRPr lang="en-US" sz="3600" smtClean="0">
              <a:solidFill>
                <a:schemeClr val="accent2"/>
              </a:solidFill>
              <a:latin typeface="Times New Roman" pitchFamily="18" charset="0"/>
              <a:cs typeface="Times New Roman" pitchFamily="18" charset="0"/>
            </a:endParaRPr>
          </a:p>
        </p:txBody>
      </p:sp>
      <p:sp>
        <p:nvSpPr>
          <p:cNvPr id="12291" name="Rectangle 3"/>
          <p:cNvSpPr>
            <a:spLocks noGrp="1" noChangeArrowheads="1"/>
          </p:cNvSpPr>
          <p:nvPr>
            <p:ph type="body" idx="4294967295"/>
          </p:nvPr>
        </p:nvSpPr>
        <p:spPr>
          <a:xfrm>
            <a:off x="-76200" y="4657824"/>
            <a:ext cx="5867400" cy="2286000"/>
          </a:xfrm>
        </p:spPr>
        <p:txBody>
          <a:bodyPr/>
          <a:lstStyle/>
          <a:p>
            <a:pPr eaLnBrk="1" hangingPunct="1">
              <a:buFontTx/>
              <a:buNone/>
            </a:pPr>
            <a:r>
              <a:rPr lang="en-US" sz="24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a:t>
            </a:r>
            <a:r>
              <a:rPr lang="en-US" sz="2000" dirty="0" err="1" smtClean="0">
                <a:solidFill>
                  <a:schemeClr val="tx2"/>
                </a:solidFill>
                <a:latin typeface="Times New Roman" pitchFamily="18" charset="0"/>
                <a:cs typeface="Times New Roman" pitchFamily="18" charset="0"/>
              </a:rPr>
              <a:t>Âm</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thanh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của</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Sáo</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mềm</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mại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nhiều</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chất</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thơ</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gợi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cảm</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giác</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thoải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mái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bình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yên</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của</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cảnh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đồng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quê</a:t>
            </a:r>
            <a:r>
              <a:rPr lang="en-US" sz="2000" dirty="0" smtClean="0">
                <a:solidFill>
                  <a:schemeClr val="tx2"/>
                </a:solidFill>
                <a:latin typeface="Times New Roman" pitchFamily="18" charset="0"/>
                <a:cs typeface="Times New Roman" pitchFamily="18" charset="0"/>
              </a:rPr>
              <a:t>.</a:t>
            </a:r>
          </a:p>
        </p:txBody>
      </p:sp>
      <p:pic>
        <p:nvPicPr>
          <p:cNvPr id="130069" name="Picture 21" descr="flute"/>
          <p:cNvPicPr>
            <a:picLocks noGrp="1" noChangeAspect="1" noChangeArrowheads="1"/>
          </p:cNvPicPr>
          <p:nvPr>
            <p:ph sz="half" idx="2"/>
          </p:nvPr>
        </p:nvPicPr>
        <p:blipFill>
          <a:blip r:embed="rId3"/>
          <a:srcRect/>
          <a:stretch>
            <a:fillRect/>
          </a:stretch>
        </p:blipFill>
        <p:spPr>
          <a:xfrm>
            <a:off x="5557838" y="0"/>
            <a:ext cx="3586162" cy="3810000"/>
          </a:xfrm>
          <a:noFill/>
        </p:spPr>
      </p:pic>
      <p:sp>
        <p:nvSpPr>
          <p:cNvPr id="12293" name="Rectangle 26"/>
          <p:cNvSpPr>
            <a:spLocks noChangeArrowheads="1"/>
          </p:cNvSpPr>
          <p:nvPr/>
        </p:nvSpPr>
        <p:spPr bwMode="auto">
          <a:xfrm>
            <a:off x="228600" y="838200"/>
            <a:ext cx="4572000" cy="3785652"/>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 Theo các tài liệu khảo cổ học, người ta đã phát hiện những cây sáo có từ cuối thời đồ đá cũ. Như vậy tổ tiên của cây Flute ngày nay là các loại sáo có từ thời tiền sử. </a:t>
            </a:r>
          </a:p>
          <a:p>
            <a:r>
              <a:rPr lang="en-US" sz="2000">
                <a:latin typeface="Times New Roman" pitchFamily="18" charset="0"/>
                <a:cs typeface="Times New Roman" pitchFamily="18" charset="0"/>
              </a:rPr>
              <a:t>* Ở châu Âu từ thời Trung Cổ phổ biến hai loại sáo : Sáo dọc và sáo ngang. </a:t>
            </a:r>
          </a:p>
          <a:p>
            <a:r>
              <a:rPr lang="en-US" sz="2000">
                <a:latin typeface="Times New Roman" pitchFamily="18" charset="0"/>
                <a:cs typeface="Times New Roman" pitchFamily="18" charset="0"/>
              </a:rPr>
              <a:t>* Đến khoảng giữa thế kỷ XIX thì nghệ sĩ Flute nổi tiếng người Đức là Theobald Boehm đã chế tạo ra một cơ chế máy móc tinh xảo là một hệ thống những nắp đậy hơi rất nhạy, mở hoặc bịt các lỗ cho sáo Flute thông qua các ngón tay điều khiển.</a:t>
            </a:r>
          </a:p>
        </p:txBody>
      </p:sp>
      <p:pic>
        <p:nvPicPr>
          <p:cNvPr id="12294" name="Picture 23" descr="boy_playing_saxophone_hg_clr"/>
          <p:cNvPicPr>
            <a:picLocks noChangeAspect="1" noChangeArrowheads="1" noCrop="1"/>
          </p:cNvPicPr>
          <p:nvPr/>
        </p:nvPicPr>
        <p:blipFill>
          <a:blip r:embed="rId4"/>
          <a:srcRect/>
          <a:stretch>
            <a:fillRect/>
          </a:stretch>
        </p:blipFill>
        <p:spPr bwMode="auto">
          <a:xfrm>
            <a:off x="5486400" y="3832225"/>
            <a:ext cx="3124200" cy="2644775"/>
          </a:xfrm>
          <a:prstGeom prst="rect">
            <a:avLst/>
          </a:prstGeom>
          <a:noFill/>
          <a:ln w="9525">
            <a:noFill/>
            <a:miter lim="800000"/>
            <a:headEnd/>
            <a:tailEnd/>
          </a:ln>
        </p:spPr>
      </p:pic>
      <p:pic>
        <p:nvPicPr>
          <p:cNvPr id="12295" name="Picture 15" descr="FIREWRK8"/>
          <p:cNvPicPr>
            <a:picLocks noChangeAspect="1" noChangeArrowheads="1"/>
          </p:cNvPicPr>
          <p:nvPr/>
        </p:nvPicPr>
        <p:blipFill>
          <a:blip r:embed="rId5"/>
          <a:srcRect/>
          <a:stretch>
            <a:fillRect/>
          </a:stretch>
        </p:blipFill>
        <p:spPr bwMode="auto">
          <a:xfrm>
            <a:off x="228600" y="6224588"/>
            <a:ext cx="762000" cy="528637"/>
          </a:xfrm>
          <a:prstGeom prst="rect">
            <a:avLst/>
          </a:prstGeom>
          <a:noFill/>
          <a:ln w="9525">
            <a:noFill/>
            <a:miter lim="800000"/>
            <a:headEnd/>
            <a:tailEnd/>
          </a:ln>
        </p:spPr>
      </p:pic>
      <p:pic>
        <p:nvPicPr>
          <p:cNvPr id="12296" name="Picture 15" descr="FIREWRK8"/>
          <p:cNvPicPr>
            <a:picLocks noChangeAspect="1" noChangeArrowheads="1"/>
          </p:cNvPicPr>
          <p:nvPr/>
        </p:nvPicPr>
        <p:blipFill>
          <a:blip r:embed="rId5"/>
          <a:srcRect/>
          <a:stretch>
            <a:fillRect/>
          </a:stretch>
        </p:blipFill>
        <p:spPr bwMode="auto">
          <a:xfrm>
            <a:off x="1600200" y="6096000"/>
            <a:ext cx="914400" cy="635000"/>
          </a:xfrm>
          <a:prstGeom prst="rect">
            <a:avLst/>
          </a:prstGeom>
          <a:noFill/>
          <a:ln w="9525">
            <a:noFill/>
            <a:miter lim="800000"/>
            <a:headEnd/>
            <a:tailEnd/>
          </a:ln>
        </p:spPr>
      </p:pic>
      <p:pic>
        <p:nvPicPr>
          <p:cNvPr id="12297" name="Picture 15" descr="FIREWRK8"/>
          <p:cNvPicPr>
            <a:picLocks noChangeAspect="1" noChangeArrowheads="1"/>
          </p:cNvPicPr>
          <p:nvPr/>
        </p:nvPicPr>
        <p:blipFill>
          <a:blip r:embed="rId5"/>
          <a:srcRect/>
          <a:stretch>
            <a:fillRect/>
          </a:stretch>
        </p:blipFill>
        <p:spPr bwMode="auto">
          <a:xfrm>
            <a:off x="3048000" y="5943600"/>
            <a:ext cx="1066800" cy="739775"/>
          </a:xfrm>
          <a:prstGeom prst="rect">
            <a:avLst/>
          </a:prstGeom>
          <a:noFill/>
          <a:ln w="9525">
            <a:noFill/>
            <a:miter lim="800000"/>
            <a:headEnd/>
            <a:tailEnd/>
          </a:ln>
        </p:spPr>
      </p:pic>
      <p:pic>
        <p:nvPicPr>
          <p:cNvPr id="12298" name="Picture 15" descr="FIREWRK8"/>
          <p:cNvPicPr>
            <a:picLocks noChangeAspect="1" noChangeArrowheads="1"/>
          </p:cNvPicPr>
          <p:nvPr/>
        </p:nvPicPr>
        <p:blipFill>
          <a:blip r:embed="rId5"/>
          <a:srcRect/>
          <a:stretch>
            <a:fillRect/>
          </a:stretch>
        </p:blipFill>
        <p:spPr bwMode="auto">
          <a:xfrm>
            <a:off x="4572000" y="5867400"/>
            <a:ext cx="1219200" cy="846138"/>
          </a:xfrm>
          <a:prstGeom prst="rect">
            <a:avLst/>
          </a:prstGeom>
          <a:noFill/>
          <a:ln w="9525">
            <a:noFill/>
            <a:miter lim="800000"/>
            <a:headEnd/>
            <a:tailEnd/>
          </a:ln>
        </p:spPr>
      </p:pic>
      <p:pic>
        <p:nvPicPr>
          <p:cNvPr id="12299" name="Picture 15" descr="FIREWRK8"/>
          <p:cNvPicPr>
            <a:picLocks noChangeAspect="1" noChangeArrowheads="1"/>
          </p:cNvPicPr>
          <p:nvPr/>
        </p:nvPicPr>
        <p:blipFill>
          <a:blip r:embed="rId5"/>
          <a:srcRect/>
          <a:stretch>
            <a:fillRect/>
          </a:stretch>
        </p:blipFill>
        <p:spPr bwMode="auto">
          <a:xfrm>
            <a:off x="6172200" y="5708650"/>
            <a:ext cx="1447800" cy="1004888"/>
          </a:xfrm>
          <a:prstGeom prst="rect">
            <a:avLst/>
          </a:prstGeom>
          <a:noFill/>
          <a:ln w="9525">
            <a:noFill/>
            <a:miter lim="800000"/>
            <a:headEnd/>
            <a:tailEnd/>
          </a:ln>
        </p:spPr>
      </p:pic>
      <p:pic>
        <p:nvPicPr>
          <p:cNvPr id="130082" name="tcuoi.mp3">
            <a:hlinkClick r:id="" action="ppaction://media"/>
          </p:cNvPr>
          <p:cNvPicPr>
            <a:picLocks noRot="1" noChangeAspect="1" noChangeArrowheads="1"/>
          </p:cNvPicPr>
          <p:nvPr>
            <a:audioFile r:link="rId1"/>
          </p:nvPr>
        </p:nvPicPr>
        <p:blipFill>
          <a:blip r:embed="rId6"/>
          <a:srcRect/>
          <a:stretch>
            <a:fillRect/>
          </a:stretch>
        </p:blipFill>
        <p:spPr bwMode="auto">
          <a:xfrm>
            <a:off x="8305800" y="5943600"/>
            <a:ext cx="685800" cy="6858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diamond(in)">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0069"/>
                                        </p:tgtEl>
                                        <p:attrNameLst>
                                          <p:attrName>style.visibility</p:attrName>
                                        </p:attrNameLst>
                                      </p:cBhvr>
                                      <p:to>
                                        <p:strVal val="visible"/>
                                      </p:to>
                                    </p:set>
                                    <p:animEffect transition="in" filter="box(in)">
                                      <p:cBhvr>
                                        <p:cTn id="12" dur="500"/>
                                        <p:tgtEl>
                                          <p:spTgt spid="130069"/>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22361" fill="hold"/>
                                        <p:tgtEl>
                                          <p:spTgt spid="130082"/>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0082"/>
                                        </p:tgtEl>
                                        <p:attrNameLst>
                                          <p:attrName>style.visibility</p:attrName>
                                        </p:attrNameLst>
                                      </p:cBhvr>
                                      <p:to>
                                        <p:strVal val="visible"/>
                                      </p:to>
                                    </p:set>
                                    <p:animEffect transition="in" filter="fade">
                                      <p:cBhvr>
                                        <p:cTn id="20" dur="2000"/>
                                        <p:tgtEl>
                                          <p:spTgt spid="1300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30082"/>
                </p:tgtEl>
              </p:cMediaNode>
            </p:audio>
          </p:childTnLst>
        </p:cTn>
      </p:par>
    </p:tnLst>
    <p:bldLst>
      <p:bldP spid="13005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3733800" cy="792163"/>
          </a:xfrm>
        </p:spPr>
        <p:txBody>
          <a:bodyPr/>
          <a:lstStyle/>
          <a:p>
            <a:pPr eaLnBrk="1" hangingPunct="1"/>
            <a:r>
              <a:rPr lang="en-US" sz="4000" b="1" i="1" smtClean="0">
                <a:solidFill>
                  <a:srgbClr val="FF0000"/>
                </a:solidFill>
                <a:latin typeface="Times New Roman" pitchFamily="18" charset="0"/>
                <a:cs typeface="Times New Roman" pitchFamily="18" charset="0"/>
              </a:rPr>
              <a:t>4.Kèn Clarinette</a:t>
            </a:r>
          </a:p>
        </p:txBody>
      </p:sp>
      <p:sp>
        <p:nvSpPr>
          <p:cNvPr id="131075" name="Rectangle 3"/>
          <p:cNvSpPr>
            <a:spLocks noGrp="1" noChangeArrowheads="1"/>
          </p:cNvSpPr>
          <p:nvPr>
            <p:ph type="body" idx="4294967295"/>
          </p:nvPr>
        </p:nvSpPr>
        <p:spPr>
          <a:xfrm>
            <a:off x="0" y="4191000"/>
            <a:ext cx="5105400" cy="2286000"/>
          </a:xfrm>
        </p:spPr>
        <p:txBody>
          <a:bodyPr/>
          <a:lstStyle/>
          <a:p>
            <a:pPr eaLnBrk="1" hangingPunct="1">
              <a:buFontTx/>
              <a:buNone/>
            </a:pPr>
            <a:r>
              <a:rPr lang="en-US" sz="2400" smtClean="0">
                <a:latin typeface="Times New Roman" pitchFamily="18" charset="0"/>
                <a:cs typeface="Times New Roman" pitchFamily="18" charset="0"/>
              </a:rPr>
              <a:t>  </a:t>
            </a:r>
            <a:r>
              <a:rPr lang="en-US" sz="2000" smtClean="0">
                <a:latin typeface="Times New Roman" pitchFamily="18" charset="0"/>
                <a:cs typeface="Times New Roman" pitchFamily="18" charset="0"/>
              </a:rPr>
              <a:t>* Kèn Clarinette thuộc bộ gỗ, dùng hơi thổi, có tính năng linh hoạt, âm thanh mềm mại, tạo hiệu quả phong phú trong dàn nhạc.</a:t>
            </a:r>
          </a:p>
        </p:txBody>
      </p:sp>
      <p:pic>
        <p:nvPicPr>
          <p:cNvPr id="131084" name="Picture 12" descr="Clarinet"/>
          <p:cNvPicPr>
            <a:picLocks noGrp="1" noChangeAspect="1" noChangeArrowheads="1"/>
          </p:cNvPicPr>
          <p:nvPr>
            <p:ph sz="half" idx="2"/>
          </p:nvPr>
        </p:nvPicPr>
        <p:blipFill>
          <a:blip r:embed="rId3"/>
          <a:srcRect/>
          <a:stretch>
            <a:fillRect/>
          </a:stretch>
        </p:blipFill>
        <p:spPr>
          <a:xfrm>
            <a:off x="5105400" y="114300"/>
            <a:ext cx="4038600" cy="4457700"/>
          </a:xfrm>
          <a:noFill/>
        </p:spPr>
      </p:pic>
      <p:sp>
        <p:nvSpPr>
          <p:cNvPr id="13317" name="Rectangle 17"/>
          <p:cNvSpPr>
            <a:spLocks noChangeArrowheads="1"/>
          </p:cNvSpPr>
          <p:nvPr/>
        </p:nvSpPr>
        <p:spPr bwMode="auto">
          <a:xfrm>
            <a:off x="228600" y="838200"/>
            <a:ext cx="4572000" cy="3170099"/>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 Lịch sử của kèn Clarinette bắt đầu từ một nhạc cụ có tên Chalumeau, là một loại kèn ống dài, ra đời từ thời Trung cổ. Đến ngày nay, qua bao nhiêu đổi thay Clarinette đã có nhiều cách tân để có thể chơi được nhiều âm vực khác nhau trong dàn nhạc giao hưởng. </a:t>
            </a:r>
          </a:p>
          <a:p>
            <a:r>
              <a:rPr lang="en-US" sz="2000">
                <a:latin typeface="Times New Roman" pitchFamily="18" charset="0"/>
                <a:cs typeface="Times New Roman" pitchFamily="18" charset="0"/>
              </a:rPr>
              <a:t>* Clarinette là một nhạc cụ rất thông dụng, phù hợp với nhiều thể loại âm nhạc khác nhau như: opera, pop, jazz, thính phòng...</a:t>
            </a:r>
            <a:r>
              <a:rPr lang="en-US">
                <a:latin typeface="Times New Roman" pitchFamily="18" charset="0"/>
                <a:cs typeface="Times New Roman" pitchFamily="18" charset="0"/>
              </a:rPr>
              <a:t> </a:t>
            </a:r>
          </a:p>
        </p:txBody>
      </p:sp>
      <p:pic>
        <p:nvPicPr>
          <p:cNvPr id="13318" name="Picture 14" descr="1076115995"/>
          <p:cNvPicPr>
            <a:picLocks noChangeAspect="1" noChangeArrowheads="1" noCrop="1"/>
          </p:cNvPicPr>
          <p:nvPr/>
        </p:nvPicPr>
        <p:blipFill>
          <a:blip r:embed="rId4"/>
          <a:srcRect/>
          <a:stretch>
            <a:fillRect/>
          </a:stretch>
        </p:blipFill>
        <p:spPr bwMode="auto">
          <a:xfrm>
            <a:off x="609600" y="5715000"/>
            <a:ext cx="990600" cy="990600"/>
          </a:xfrm>
          <a:prstGeom prst="rect">
            <a:avLst/>
          </a:prstGeom>
          <a:noFill/>
          <a:ln w="9525">
            <a:noFill/>
            <a:miter lim="800000"/>
            <a:headEnd/>
            <a:tailEnd/>
          </a:ln>
        </p:spPr>
      </p:pic>
      <p:pic>
        <p:nvPicPr>
          <p:cNvPr id="13319" name="Picture 14" descr="1076115995"/>
          <p:cNvPicPr>
            <a:picLocks noChangeAspect="1" noChangeArrowheads="1" noCrop="1"/>
          </p:cNvPicPr>
          <p:nvPr/>
        </p:nvPicPr>
        <p:blipFill>
          <a:blip r:embed="rId4"/>
          <a:srcRect/>
          <a:stretch>
            <a:fillRect/>
          </a:stretch>
        </p:blipFill>
        <p:spPr bwMode="auto">
          <a:xfrm>
            <a:off x="1752600" y="5562600"/>
            <a:ext cx="1143000" cy="1143000"/>
          </a:xfrm>
          <a:prstGeom prst="rect">
            <a:avLst/>
          </a:prstGeom>
          <a:noFill/>
          <a:ln w="9525">
            <a:noFill/>
            <a:miter lim="800000"/>
            <a:headEnd/>
            <a:tailEnd/>
          </a:ln>
        </p:spPr>
      </p:pic>
      <p:pic>
        <p:nvPicPr>
          <p:cNvPr id="13320" name="Picture 14" descr="1076115995"/>
          <p:cNvPicPr>
            <a:picLocks noChangeAspect="1" noChangeArrowheads="1" noCrop="1"/>
          </p:cNvPicPr>
          <p:nvPr/>
        </p:nvPicPr>
        <p:blipFill>
          <a:blip r:embed="rId4"/>
          <a:srcRect/>
          <a:stretch>
            <a:fillRect/>
          </a:stretch>
        </p:blipFill>
        <p:spPr bwMode="auto">
          <a:xfrm>
            <a:off x="3124200" y="5486400"/>
            <a:ext cx="1143000" cy="1143000"/>
          </a:xfrm>
          <a:prstGeom prst="rect">
            <a:avLst/>
          </a:prstGeom>
          <a:noFill/>
          <a:ln w="9525">
            <a:noFill/>
            <a:miter lim="800000"/>
            <a:headEnd/>
            <a:tailEnd/>
          </a:ln>
        </p:spPr>
      </p:pic>
      <p:pic>
        <p:nvPicPr>
          <p:cNvPr id="13321" name="Picture 14" descr="1076115995"/>
          <p:cNvPicPr>
            <a:picLocks noChangeAspect="1" noChangeArrowheads="1" noCrop="1"/>
          </p:cNvPicPr>
          <p:nvPr/>
        </p:nvPicPr>
        <p:blipFill>
          <a:blip r:embed="rId4"/>
          <a:srcRect/>
          <a:stretch>
            <a:fillRect/>
          </a:stretch>
        </p:blipFill>
        <p:spPr bwMode="auto">
          <a:xfrm>
            <a:off x="4572000" y="5334000"/>
            <a:ext cx="1295400" cy="1295400"/>
          </a:xfrm>
          <a:prstGeom prst="rect">
            <a:avLst/>
          </a:prstGeom>
          <a:noFill/>
          <a:ln w="9525">
            <a:noFill/>
            <a:miter lim="800000"/>
            <a:headEnd/>
            <a:tailEnd/>
          </a:ln>
        </p:spPr>
      </p:pic>
      <p:pic>
        <p:nvPicPr>
          <p:cNvPr id="131095" name="Picture 14" descr="1076115995"/>
          <p:cNvPicPr>
            <a:picLocks noChangeAspect="1" noChangeArrowheads="1" noCrop="1"/>
          </p:cNvPicPr>
          <p:nvPr/>
        </p:nvPicPr>
        <p:blipFill>
          <a:blip r:embed="rId4"/>
          <a:srcRect/>
          <a:stretch>
            <a:fillRect/>
          </a:stretch>
        </p:blipFill>
        <p:spPr bwMode="auto">
          <a:xfrm>
            <a:off x="6248400" y="5029200"/>
            <a:ext cx="1600200" cy="1600200"/>
          </a:xfrm>
          <a:prstGeom prst="rect">
            <a:avLst/>
          </a:prstGeom>
          <a:noFill/>
          <a:ln w="9525">
            <a:noFill/>
            <a:miter lim="800000"/>
            <a:headEnd/>
            <a:tailEnd/>
          </a:ln>
        </p:spPr>
      </p:pic>
      <p:pic>
        <p:nvPicPr>
          <p:cNvPr id="13323" name="Picture 10" descr="DAFO08"/>
          <p:cNvPicPr>
            <a:picLocks noChangeAspect="1" noChangeArrowheads="1"/>
          </p:cNvPicPr>
          <p:nvPr/>
        </p:nvPicPr>
        <p:blipFill>
          <a:blip r:embed="rId5"/>
          <a:srcRect/>
          <a:stretch>
            <a:fillRect/>
          </a:stretch>
        </p:blipFill>
        <p:spPr bwMode="auto">
          <a:xfrm>
            <a:off x="8458200" y="36576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4" name="Picture 10" descr="DAFO08"/>
          <p:cNvPicPr>
            <a:picLocks noChangeAspect="1" noChangeArrowheads="1"/>
          </p:cNvPicPr>
          <p:nvPr/>
        </p:nvPicPr>
        <p:blipFill>
          <a:blip r:embed="rId5"/>
          <a:srcRect/>
          <a:stretch>
            <a:fillRect/>
          </a:stretch>
        </p:blipFill>
        <p:spPr bwMode="auto">
          <a:xfrm>
            <a:off x="8458200" y="43434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5" name="Picture 10" descr="DAFO08"/>
          <p:cNvPicPr>
            <a:picLocks noChangeAspect="1" noChangeArrowheads="1"/>
          </p:cNvPicPr>
          <p:nvPr/>
        </p:nvPicPr>
        <p:blipFill>
          <a:blip r:embed="rId5"/>
          <a:srcRect/>
          <a:stretch>
            <a:fillRect/>
          </a:stretch>
        </p:blipFill>
        <p:spPr bwMode="auto">
          <a:xfrm>
            <a:off x="8458200" y="22860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6" name="Picture 10" descr="DAFO08"/>
          <p:cNvPicPr>
            <a:picLocks noChangeAspect="1" noChangeArrowheads="1"/>
          </p:cNvPicPr>
          <p:nvPr/>
        </p:nvPicPr>
        <p:blipFill>
          <a:blip r:embed="rId5"/>
          <a:srcRect/>
          <a:stretch>
            <a:fillRect/>
          </a:stretch>
        </p:blipFill>
        <p:spPr bwMode="auto">
          <a:xfrm>
            <a:off x="8458200" y="29718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7" name="Picture 10" descr="DAFO08"/>
          <p:cNvPicPr>
            <a:picLocks noChangeAspect="1" noChangeArrowheads="1"/>
          </p:cNvPicPr>
          <p:nvPr/>
        </p:nvPicPr>
        <p:blipFill>
          <a:blip r:embed="rId5"/>
          <a:srcRect/>
          <a:stretch>
            <a:fillRect/>
          </a:stretch>
        </p:blipFill>
        <p:spPr bwMode="auto">
          <a:xfrm>
            <a:off x="8458200" y="50292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8" name="Picture 10" descr="DAFO08"/>
          <p:cNvPicPr>
            <a:picLocks noChangeAspect="1" noChangeArrowheads="1"/>
          </p:cNvPicPr>
          <p:nvPr/>
        </p:nvPicPr>
        <p:blipFill>
          <a:blip r:embed="rId5"/>
          <a:srcRect/>
          <a:stretch>
            <a:fillRect/>
          </a:stretch>
        </p:blipFill>
        <p:spPr bwMode="auto">
          <a:xfrm>
            <a:off x="8458200" y="16002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9" name="Picture 10" descr="DAFO08"/>
          <p:cNvPicPr>
            <a:picLocks noChangeAspect="1" noChangeArrowheads="1"/>
          </p:cNvPicPr>
          <p:nvPr/>
        </p:nvPicPr>
        <p:blipFill>
          <a:blip r:embed="rId5"/>
          <a:srcRect/>
          <a:stretch>
            <a:fillRect/>
          </a:stretch>
        </p:blipFill>
        <p:spPr bwMode="auto">
          <a:xfrm>
            <a:off x="8458200" y="9144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30" name="Picture 10" descr="DAFO08"/>
          <p:cNvPicPr>
            <a:picLocks noChangeAspect="1" noChangeArrowheads="1"/>
          </p:cNvPicPr>
          <p:nvPr/>
        </p:nvPicPr>
        <p:blipFill>
          <a:blip r:embed="rId5"/>
          <a:srcRect/>
          <a:stretch>
            <a:fillRect/>
          </a:stretch>
        </p:blipFill>
        <p:spPr bwMode="auto">
          <a:xfrm>
            <a:off x="8458200" y="56388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1106" name="phpha.mp3">
            <a:hlinkClick r:id="" action="ppaction://media"/>
          </p:cNvPr>
          <p:cNvPicPr>
            <a:picLocks noRot="1" noChangeAspect="1" noChangeArrowheads="1"/>
          </p:cNvPicPr>
          <p:nvPr>
            <a:audioFile r:link="rId1"/>
          </p:nvPr>
        </p:nvPicPr>
        <p:blipFill>
          <a:blip r:embed="rId6"/>
          <a:srcRect/>
          <a:stretch>
            <a:fillRect/>
          </a:stretch>
        </p:blipFill>
        <p:spPr bwMode="auto">
          <a:xfrm>
            <a:off x="807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diamond(in)">
                                      <p:cBhvr>
                                        <p:cTn id="7" dur="20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1084"/>
                                        </p:tgtEl>
                                        <p:attrNameLst>
                                          <p:attrName>style.visibility</p:attrName>
                                        </p:attrNameLst>
                                      </p:cBhvr>
                                      <p:to>
                                        <p:strVal val="visible"/>
                                      </p:to>
                                    </p:set>
                                    <p:animEffect transition="in" filter="box(in)">
                                      <p:cBhvr>
                                        <p:cTn id="12" dur="500"/>
                                        <p:tgtEl>
                                          <p:spTgt spid="131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131075">
                                            <p:txEl>
                                              <p:pRg st="0" end="0"/>
                                            </p:txEl>
                                          </p:spTgt>
                                        </p:tgtEl>
                                        <p:attrNameLst>
                                          <p:attrName>style.visibility</p:attrName>
                                        </p:attrNameLst>
                                      </p:cBhvr>
                                      <p:to>
                                        <p:strVal val="visible"/>
                                      </p:to>
                                    </p:set>
                                    <p:animEffect transition="in" filter="plus(in)">
                                      <p:cBhvr>
                                        <p:cTn id="17" dur="2000"/>
                                        <p:tgtEl>
                                          <p:spTgt spid="1310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mph" presetSubtype="0" fill="hold" nodeType="clickEffect">
                                  <p:stCondLst>
                                    <p:cond delay="0"/>
                                  </p:stCondLst>
                                  <p:childTnLst>
                                    <p:animClr clrSpc="hsl" dir="cw">
                                      <p:cBhvr override="childStyle">
                                        <p:cTn id="21" dur="500" fill="hold"/>
                                        <p:tgtEl>
                                          <p:spTgt spid="131095"/>
                                        </p:tgtEl>
                                        <p:attrNameLst>
                                          <p:attrName>style.color</p:attrName>
                                        </p:attrNameLst>
                                      </p:cBhvr>
                                      <p:by>
                                        <p:hsl h="0" s="12549" l="25098"/>
                                      </p:by>
                                    </p:animClr>
                                    <p:animClr clrSpc="hsl" dir="cw">
                                      <p:cBhvr>
                                        <p:cTn id="22" dur="500" fill="hold"/>
                                        <p:tgtEl>
                                          <p:spTgt spid="131095"/>
                                        </p:tgtEl>
                                        <p:attrNameLst>
                                          <p:attrName>fillcolor</p:attrName>
                                        </p:attrNameLst>
                                      </p:cBhvr>
                                      <p:by>
                                        <p:hsl h="0" s="12549" l="25098"/>
                                      </p:by>
                                    </p:animClr>
                                    <p:animClr clrSpc="hsl" dir="cw">
                                      <p:cBhvr>
                                        <p:cTn id="23" dur="500" fill="hold"/>
                                        <p:tgtEl>
                                          <p:spTgt spid="131095"/>
                                        </p:tgtEl>
                                        <p:attrNameLst>
                                          <p:attrName>stroke.color</p:attrName>
                                        </p:attrNameLst>
                                      </p:cBhvr>
                                      <p:by>
                                        <p:hsl h="0" s="12549" l="25098"/>
                                      </p:by>
                                    </p:animClr>
                                    <p:set>
                                      <p:cBhvr>
                                        <p:cTn id="24" dur="500" fill="hold"/>
                                        <p:tgtEl>
                                          <p:spTgt spid="131095"/>
                                        </p:tgtEl>
                                        <p:attrNameLst>
                                          <p:attrName>fill.type</p:attrName>
                                        </p:attrNameLst>
                                      </p:cBhvr>
                                      <p:to>
                                        <p:strVal val="solid"/>
                                      </p:to>
                                    </p:set>
                                  </p:childTnLst>
                                </p:cTn>
                              </p:par>
                            </p:childTnLst>
                          </p:cTn>
                        </p:par>
                        <p:par>
                          <p:cTn id="25" fill="hold" nodeType="afterGroup">
                            <p:stCondLst>
                              <p:cond delay="500"/>
                            </p:stCondLst>
                            <p:childTnLst>
                              <p:par>
                                <p:cTn id="26" presetID="1" presetClass="mediacall" presetSubtype="0" fill="hold" nodeType="afterEffect">
                                  <p:stCondLst>
                                    <p:cond delay="0"/>
                                  </p:stCondLst>
                                  <p:childTnLst>
                                    <p:cmd type="call" cmd="playFrom(0.0)">
                                      <p:cBhvr>
                                        <p:cTn id="27" dur="34874" fill="hold"/>
                                        <p:tgtEl>
                                          <p:spTgt spid="13110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31106"/>
                </p:tgtEl>
              </p:cMediaNode>
            </p:audio>
          </p:childTnLst>
        </p:cTn>
      </p:par>
    </p:tnLst>
    <p:bldLst>
      <p:bldP spid="13107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sz="quarter"/>
          </p:nvPr>
        </p:nvSpPr>
        <p:spPr>
          <a:xfrm>
            <a:off x="457200" y="0"/>
            <a:ext cx="8229600" cy="1143000"/>
          </a:xfrm>
        </p:spPr>
        <p:txBody>
          <a:bodyPr/>
          <a:lstStyle/>
          <a:p>
            <a:pPr eaLnBrk="1" hangingPunct="1"/>
            <a:r>
              <a:rPr lang="en-US" sz="3600" smtClean="0">
                <a:solidFill>
                  <a:srgbClr val="FF0000"/>
                </a:solidFill>
                <a:latin typeface="Times New Roman" pitchFamily="18" charset="0"/>
                <a:cs typeface="Times New Roman" pitchFamily="18" charset="0"/>
              </a:rPr>
              <a:t>Các em quan sát cả 4 loại nhạc cụ trên và cho biết tên thứ tự của mỗi loại?</a:t>
            </a:r>
          </a:p>
        </p:txBody>
      </p:sp>
      <p:sp>
        <p:nvSpPr>
          <p:cNvPr id="133139" name="Rectangle 19"/>
          <p:cNvSpPr>
            <a:spLocks noChangeArrowheads="1"/>
          </p:cNvSpPr>
          <p:nvPr/>
        </p:nvSpPr>
        <p:spPr bwMode="auto">
          <a:xfrm>
            <a:off x="842366" y="4771209"/>
            <a:ext cx="4572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4000">
                <a:latin typeface="Times New Roman" pitchFamily="18" charset="0"/>
                <a:cs typeface="Times New Roman" pitchFamily="18" charset="0"/>
              </a:rPr>
              <a:t>1</a:t>
            </a:r>
          </a:p>
        </p:txBody>
      </p:sp>
      <p:sp>
        <p:nvSpPr>
          <p:cNvPr id="133140" name="Rectangle 20"/>
          <p:cNvSpPr>
            <a:spLocks noChangeArrowheads="1"/>
          </p:cNvSpPr>
          <p:nvPr/>
        </p:nvSpPr>
        <p:spPr bwMode="auto">
          <a:xfrm>
            <a:off x="3339737" y="4648200"/>
            <a:ext cx="4572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4000">
                <a:latin typeface="Times New Roman" pitchFamily="18" charset="0"/>
                <a:cs typeface="Times New Roman" pitchFamily="18" charset="0"/>
              </a:rPr>
              <a:t>2</a:t>
            </a:r>
          </a:p>
        </p:txBody>
      </p:sp>
      <p:sp>
        <p:nvSpPr>
          <p:cNvPr id="133141" name="Rectangle 21"/>
          <p:cNvSpPr>
            <a:spLocks noChangeArrowheads="1"/>
          </p:cNvSpPr>
          <p:nvPr/>
        </p:nvSpPr>
        <p:spPr bwMode="auto">
          <a:xfrm>
            <a:off x="5353594" y="4626429"/>
            <a:ext cx="5334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3600" dirty="0">
                <a:latin typeface="Times New Roman" pitchFamily="18" charset="0"/>
                <a:cs typeface="Times New Roman" pitchFamily="18" charset="0"/>
              </a:rPr>
              <a:t>3</a:t>
            </a:r>
          </a:p>
        </p:txBody>
      </p:sp>
      <p:sp>
        <p:nvSpPr>
          <p:cNvPr id="133142" name="Rectangle 22"/>
          <p:cNvSpPr>
            <a:spLocks noChangeArrowheads="1"/>
          </p:cNvSpPr>
          <p:nvPr/>
        </p:nvSpPr>
        <p:spPr bwMode="auto">
          <a:xfrm>
            <a:off x="7654476" y="4495800"/>
            <a:ext cx="4572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4000" dirty="0">
                <a:latin typeface="Times New Roman" pitchFamily="18" charset="0"/>
                <a:cs typeface="Times New Roman" pitchFamily="18" charset="0"/>
              </a:rPr>
              <a:t>4</a:t>
            </a:r>
          </a:p>
        </p:txBody>
      </p:sp>
      <p:pic>
        <p:nvPicPr>
          <p:cNvPr id="133147" name="Picture 27" descr="tenor_saxophone_laquer_ross"/>
          <p:cNvPicPr>
            <a:picLocks noGrp="1" noChangeAspect="1" noChangeArrowheads="1"/>
          </p:cNvPicPr>
          <p:nvPr>
            <p:ph sz="quarter" idx="1"/>
          </p:nvPr>
        </p:nvPicPr>
        <p:blipFill>
          <a:blip r:embed="rId2"/>
          <a:srcRect/>
          <a:stretch>
            <a:fillRect/>
          </a:stretch>
        </p:blipFill>
        <p:spPr>
          <a:xfrm>
            <a:off x="0" y="1600200"/>
            <a:ext cx="2490788" cy="3048000"/>
          </a:xfrm>
          <a:noFill/>
        </p:spPr>
      </p:pic>
      <p:pic>
        <p:nvPicPr>
          <p:cNvPr id="133148" name="Picture 28" descr="fna1261647937"/>
          <p:cNvPicPr>
            <a:picLocks noGrp="1" noChangeAspect="1" noChangeArrowheads="1"/>
          </p:cNvPicPr>
          <p:nvPr>
            <p:ph sz="quarter" idx="3"/>
          </p:nvPr>
        </p:nvPicPr>
        <p:blipFill>
          <a:blip r:embed="rId3"/>
          <a:srcRect/>
          <a:stretch>
            <a:fillRect/>
          </a:stretch>
        </p:blipFill>
        <p:spPr>
          <a:xfrm>
            <a:off x="2743200" y="1371600"/>
            <a:ext cx="2187575" cy="2971800"/>
          </a:xfrm>
          <a:noFill/>
        </p:spPr>
      </p:pic>
      <p:pic>
        <p:nvPicPr>
          <p:cNvPr id="133149" name="Picture 29" descr="flute"/>
          <p:cNvPicPr>
            <a:picLocks noGrp="1" noChangeAspect="1" noChangeArrowheads="1"/>
          </p:cNvPicPr>
          <p:nvPr>
            <p:ph sz="quarter" idx="2"/>
          </p:nvPr>
        </p:nvPicPr>
        <p:blipFill>
          <a:blip r:embed="rId4"/>
          <a:srcRect/>
          <a:stretch>
            <a:fillRect/>
          </a:stretch>
        </p:blipFill>
        <p:spPr>
          <a:xfrm>
            <a:off x="5257800" y="1295400"/>
            <a:ext cx="1600200" cy="3200400"/>
          </a:xfrm>
          <a:noFill/>
        </p:spPr>
      </p:pic>
      <p:pic>
        <p:nvPicPr>
          <p:cNvPr id="133150" name="Picture 30" descr="Clarinet"/>
          <p:cNvPicPr>
            <a:picLocks noGrp="1" noChangeAspect="1" noChangeArrowheads="1"/>
          </p:cNvPicPr>
          <p:nvPr>
            <p:ph sz="quarter" idx="4"/>
          </p:nvPr>
        </p:nvPicPr>
        <p:blipFill>
          <a:blip r:embed="rId5"/>
          <a:srcRect/>
          <a:stretch>
            <a:fillRect/>
          </a:stretch>
        </p:blipFill>
        <p:spPr>
          <a:xfrm>
            <a:off x="6934200" y="1295400"/>
            <a:ext cx="1905000" cy="3124200"/>
          </a:xfrm>
          <a:noFill/>
        </p:spPr>
      </p:pic>
      <p:sp>
        <p:nvSpPr>
          <p:cNvPr id="133153" name="Text Box 33"/>
          <p:cNvSpPr txBox="1">
            <a:spLocks noChangeArrowheads="1"/>
          </p:cNvSpPr>
          <p:nvPr/>
        </p:nvSpPr>
        <p:spPr bwMode="auto">
          <a:xfrm>
            <a:off x="76200" y="5410200"/>
            <a:ext cx="2141933" cy="461665"/>
          </a:xfrm>
          <a:prstGeom prst="rect">
            <a:avLst/>
          </a:prstGeom>
          <a:noFill/>
          <a:ln w="9525">
            <a:noFill/>
            <a:miter lim="800000"/>
            <a:headEnd/>
            <a:tailEnd/>
          </a:ln>
        </p:spPr>
        <p:txBody>
          <a:bodyPr wrap="none">
            <a:spAutoFit/>
          </a:bodyPr>
          <a:lstStyle/>
          <a:p>
            <a:r>
              <a:rPr lang="en-US" sz="2400" dirty="0" err="1">
                <a:solidFill>
                  <a:srgbClr val="FF0066"/>
                </a:solidFill>
                <a:latin typeface="Times New Roman" pitchFamily="18" charset="0"/>
                <a:cs typeface="Times New Roman" pitchFamily="18" charset="0"/>
              </a:rPr>
              <a:t>Kèn</a:t>
            </a:r>
            <a:r>
              <a:rPr lang="en-US" sz="2400" dirty="0">
                <a:solidFill>
                  <a:srgbClr val="FF0066"/>
                </a:solidFill>
                <a:latin typeface="Times New Roman" pitchFamily="18" charset="0"/>
                <a:cs typeface="Times New Roman" pitchFamily="18" charset="0"/>
              </a:rPr>
              <a:t> Saxophone</a:t>
            </a:r>
          </a:p>
        </p:txBody>
      </p:sp>
      <p:sp>
        <p:nvSpPr>
          <p:cNvPr id="133154" name="Text Box 34"/>
          <p:cNvSpPr txBox="1">
            <a:spLocks noChangeArrowheads="1"/>
          </p:cNvSpPr>
          <p:nvPr/>
        </p:nvSpPr>
        <p:spPr bwMode="auto">
          <a:xfrm>
            <a:off x="2549660" y="5445034"/>
            <a:ext cx="2037353" cy="461665"/>
          </a:xfrm>
          <a:prstGeom prst="rect">
            <a:avLst/>
          </a:prstGeom>
          <a:noFill/>
          <a:ln w="9525">
            <a:noFill/>
            <a:miter lim="800000"/>
            <a:headEnd/>
            <a:tailEnd/>
          </a:ln>
        </p:spPr>
        <p:txBody>
          <a:bodyPr wrap="none">
            <a:spAutoFit/>
          </a:bodyPr>
          <a:lstStyle/>
          <a:p>
            <a:r>
              <a:rPr lang="en-US" sz="2400" dirty="0" err="1">
                <a:solidFill>
                  <a:srgbClr val="003399"/>
                </a:solidFill>
                <a:latin typeface="Times New Roman" pitchFamily="18" charset="0"/>
                <a:cs typeface="Times New Roman" pitchFamily="18" charset="0"/>
              </a:rPr>
              <a:t>Kèn</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Trumpette</a:t>
            </a:r>
            <a:endParaRPr lang="en-US" sz="2400" dirty="0">
              <a:solidFill>
                <a:srgbClr val="003399"/>
              </a:solidFill>
              <a:latin typeface="Times New Roman" pitchFamily="18" charset="0"/>
              <a:cs typeface="Times New Roman" pitchFamily="18" charset="0"/>
            </a:endParaRPr>
          </a:p>
        </p:txBody>
      </p:sp>
      <p:sp>
        <p:nvSpPr>
          <p:cNvPr id="133155" name="Text Box 35"/>
          <p:cNvSpPr txBox="1">
            <a:spLocks noChangeArrowheads="1"/>
          </p:cNvSpPr>
          <p:nvPr/>
        </p:nvSpPr>
        <p:spPr bwMode="auto">
          <a:xfrm>
            <a:off x="4942865" y="5410200"/>
            <a:ext cx="1354858" cy="461665"/>
          </a:xfrm>
          <a:prstGeom prst="rect">
            <a:avLst/>
          </a:prstGeom>
          <a:noFill/>
          <a:ln w="9525">
            <a:noFill/>
            <a:miter lim="800000"/>
            <a:headEnd/>
            <a:tailEnd/>
          </a:ln>
        </p:spPr>
        <p:txBody>
          <a:bodyPr wrap="none">
            <a:spAutoFit/>
          </a:bodyPr>
          <a:lstStyle/>
          <a:p>
            <a:r>
              <a:rPr lang="en-US" sz="2400" dirty="0" err="1">
                <a:solidFill>
                  <a:srgbClr val="990099"/>
                </a:solidFill>
                <a:latin typeface="Times New Roman" pitchFamily="18" charset="0"/>
                <a:cs typeface="Times New Roman" pitchFamily="18" charset="0"/>
              </a:rPr>
              <a:t>Sáo</a:t>
            </a:r>
            <a:r>
              <a:rPr lang="en-US" sz="2400" dirty="0">
                <a:solidFill>
                  <a:srgbClr val="990099"/>
                </a:solidFill>
                <a:latin typeface="Times New Roman" pitchFamily="18" charset="0"/>
                <a:cs typeface="Times New Roman" pitchFamily="18" charset="0"/>
              </a:rPr>
              <a:t> Flute</a:t>
            </a:r>
          </a:p>
        </p:txBody>
      </p:sp>
      <p:sp>
        <p:nvSpPr>
          <p:cNvPr id="133156" name="Text Box 36"/>
          <p:cNvSpPr txBox="1">
            <a:spLocks noChangeArrowheads="1"/>
          </p:cNvSpPr>
          <p:nvPr/>
        </p:nvSpPr>
        <p:spPr bwMode="auto">
          <a:xfrm>
            <a:off x="6890656" y="5445034"/>
            <a:ext cx="1984839" cy="461665"/>
          </a:xfrm>
          <a:prstGeom prst="rect">
            <a:avLst/>
          </a:prstGeom>
          <a:noFill/>
          <a:ln w="9525">
            <a:noFill/>
            <a:miter lim="800000"/>
            <a:headEnd/>
            <a:tailEnd/>
          </a:ln>
        </p:spPr>
        <p:txBody>
          <a:bodyPr wrap="none">
            <a:spAutoFit/>
          </a:bodyPr>
          <a:lstStyle/>
          <a:p>
            <a:r>
              <a:rPr lang="en-US" sz="2400" dirty="0" err="1">
                <a:solidFill>
                  <a:schemeClr val="folHlink"/>
                </a:solidFill>
                <a:latin typeface="Times New Roman" pitchFamily="18" charset="0"/>
                <a:cs typeface="Times New Roman" pitchFamily="18" charset="0"/>
              </a:rPr>
              <a:t>Kèn</a:t>
            </a:r>
            <a:r>
              <a:rPr lang="en-US" sz="2400" dirty="0">
                <a:solidFill>
                  <a:schemeClr val="folHlink"/>
                </a:solidFill>
                <a:latin typeface="Times New Roman" pitchFamily="18" charset="0"/>
                <a:cs typeface="Times New Roman" pitchFamily="18" charset="0"/>
              </a:rPr>
              <a:t> </a:t>
            </a:r>
            <a:r>
              <a:rPr lang="en-US" sz="2400" dirty="0" err="1">
                <a:solidFill>
                  <a:schemeClr val="folHlink"/>
                </a:solidFill>
                <a:latin typeface="Times New Roman" pitchFamily="18" charset="0"/>
                <a:cs typeface="Times New Roman" pitchFamily="18" charset="0"/>
              </a:rPr>
              <a:t>Clarinette</a:t>
            </a:r>
            <a:endParaRPr lang="en-US" sz="2400" dirty="0">
              <a:solidFill>
                <a:schemeClr val="folHlink"/>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randombar(horizontal)">
                                      <p:cBhvr>
                                        <p:cTn id="7" dur="500"/>
                                        <p:tgtEl>
                                          <p:spTgt spid="13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39"/>
                                        </p:tgtEl>
                                        <p:attrNameLst>
                                          <p:attrName>style.visibility</p:attrName>
                                        </p:attrNameLst>
                                      </p:cBhvr>
                                      <p:to>
                                        <p:strVal val="visible"/>
                                      </p:to>
                                    </p:set>
                                    <p:animEffect transition="in" filter="randombar(horizontal)">
                                      <p:cBhvr>
                                        <p:cTn id="12" dur="500"/>
                                        <p:tgtEl>
                                          <p:spTgt spid="133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33147"/>
                                        </p:tgtEl>
                                        <p:attrNameLst>
                                          <p:attrName>style.visibility</p:attrName>
                                        </p:attrNameLst>
                                      </p:cBhvr>
                                      <p:to>
                                        <p:strVal val="visible"/>
                                      </p:to>
                                    </p:set>
                                    <p:animEffect transition="in" filter="diamond(in)">
                                      <p:cBhvr>
                                        <p:cTn id="17" dur="2000"/>
                                        <p:tgtEl>
                                          <p:spTgt spid="133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3140"/>
                                        </p:tgtEl>
                                        <p:attrNameLst>
                                          <p:attrName>style.visibility</p:attrName>
                                        </p:attrNameLst>
                                      </p:cBhvr>
                                      <p:to>
                                        <p:strVal val="visible"/>
                                      </p:to>
                                    </p:set>
                                    <p:animEffect transition="in" filter="randombar(horizontal)">
                                      <p:cBhvr>
                                        <p:cTn id="22" dur="500"/>
                                        <p:tgtEl>
                                          <p:spTgt spid="1331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148"/>
                                        </p:tgtEl>
                                        <p:attrNameLst>
                                          <p:attrName>style.visibility</p:attrName>
                                        </p:attrNameLst>
                                      </p:cBhvr>
                                      <p:to>
                                        <p:strVal val="visible"/>
                                      </p:to>
                                    </p:set>
                                    <p:animEffect transition="in" filter="blinds(horizontal)">
                                      <p:cBhvr>
                                        <p:cTn id="27" dur="500"/>
                                        <p:tgtEl>
                                          <p:spTgt spid="1331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3141"/>
                                        </p:tgtEl>
                                        <p:attrNameLst>
                                          <p:attrName>style.visibility</p:attrName>
                                        </p:attrNameLst>
                                      </p:cBhvr>
                                      <p:to>
                                        <p:strVal val="visible"/>
                                      </p:to>
                                    </p:set>
                                    <p:animEffect transition="in" filter="randombar(horizontal)">
                                      <p:cBhvr>
                                        <p:cTn id="32" dur="500"/>
                                        <p:tgtEl>
                                          <p:spTgt spid="1331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3149"/>
                                        </p:tgtEl>
                                        <p:attrNameLst>
                                          <p:attrName>style.visibility</p:attrName>
                                        </p:attrNameLst>
                                      </p:cBhvr>
                                      <p:to>
                                        <p:strVal val="visible"/>
                                      </p:to>
                                    </p:set>
                                    <p:animEffect transition="in" filter="dissolve">
                                      <p:cBhvr>
                                        <p:cTn id="37" dur="500"/>
                                        <p:tgtEl>
                                          <p:spTgt spid="1331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3142"/>
                                        </p:tgtEl>
                                        <p:attrNameLst>
                                          <p:attrName>style.visibility</p:attrName>
                                        </p:attrNameLst>
                                      </p:cBhvr>
                                      <p:to>
                                        <p:strVal val="visible"/>
                                      </p:to>
                                    </p:set>
                                    <p:animEffect transition="in" filter="randombar(horizontal)">
                                      <p:cBhvr>
                                        <p:cTn id="42" dur="500"/>
                                        <p:tgtEl>
                                          <p:spTgt spid="1331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133150"/>
                                        </p:tgtEl>
                                        <p:attrNameLst>
                                          <p:attrName>style.visibility</p:attrName>
                                        </p:attrNameLst>
                                      </p:cBhvr>
                                      <p:to>
                                        <p:strVal val="visible"/>
                                      </p:to>
                                    </p:set>
                                    <p:animEffect transition="in" filter="diamond(in)">
                                      <p:cBhvr>
                                        <p:cTn id="47" dur="2000"/>
                                        <p:tgtEl>
                                          <p:spTgt spid="1331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153"/>
                                        </p:tgtEl>
                                        <p:attrNameLst>
                                          <p:attrName>style.visibility</p:attrName>
                                        </p:attrNameLst>
                                      </p:cBhvr>
                                      <p:to>
                                        <p:strVal val="visible"/>
                                      </p:to>
                                    </p:set>
                                    <p:animEffect transition="in" filter="fade">
                                      <p:cBhvr>
                                        <p:cTn id="52" dur="2000"/>
                                        <p:tgtEl>
                                          <p:spTgt spid="1331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3154">
                                            <p:txEl>
                                              <p:pRg st="0" end="0"/>
                                            </p:txEl>
                                          </p:spTgt>
                                        </p:tgtEl>
                                        <p:attrNameLst>
                                          <p:attrName>style.visibility</p:attrName>
                                        </p:attrNameLst>
                                      </p:cBhvr>
                                      <p:to>
                                        <p:strVal val="visible"/>
                                      </p:to>
                                    </p:set>
                                    <p:animEffect transition="in" filter="fade">
                                      <p:cBhvr>
                                        <p:cTn id="57" dur="2000"/>
                                        <p:tgtEl>
                                          <p:spTgt spid="133154">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33155">
                                            <p:txEl>
                                              <p:pRg st="0" end="0"/>
                                            </p:txEl>
                                          </p:spTgt>
                                        </p:tgtEl>
                                        <p:attrNameLst>
                                          <p:attrName>style.visibility</p:attrName>
                                        </p:attrNameLst>
                                      </p:cBhvr>
                                      <p:to>
                                        <p:strVal val="visible"/>
                                      </p:to>
                                    </p:set>
                                    <p:animEffect transition="in" filter="fade">
                                      <p:cBhvr>
                                        <p:cTn id="62" dur="2000"/>
                                        <p:tgtEl>
                                          <p:spTgt spid="133155">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33156">
                                            <p:txEl>
                                              <p:pRg st="0" end="0"/>
                                            </p:txEl>
                                          </p:spTgt>
                                        </p:tgtEl>
                                        <p:attrNameLst>
                                          <p:attrName>style.visibility</p:attrName>
                                        </p:attrNameLst>
                                      </p:cBhvr>
                                      <p:to>
                                        <p:strVal val="visible"/>
                                      </p:to>
                                    </p:set>
                                    <p:animEffect transition="in" filter="fade">
                                      <p:cBhvr>
                                        <p:cTn id="67" dur="2000"/>
                                        <p:tgtEl>
                                          <p:spTgt spid="133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39" grpId="0" animBg="1"/>
      <p:bldP spid="133140" grpId="0" animBg="1"/>
      <p:bldP spid="133141" grpId="0" animBg="1"/>
      <p:bldP spid="133142" grpId="0" animBg="1"/>
      <p:bldP spid="1331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pic>
        <p:nvPicPr>
          <p:cNvPr id="43012" name="Picture 4" descr="nền 19"/>
          <p:cNvPicPr>
            <a:picLocks noGrp="1" noChangeAspect="1" noChangeArrowheads="1"/>
          </p:cNvPicPr>
          <p:nvPr>
            <p:ph type="body" idx="1"/>
          </p:nvPr>
        </p:nvPicPr>
        <p:blipFill>
          <a:blip r:embed="rId2"/>
          <a:srcRect/>
          <a:stretch>
            <a:fillRect/>
          </a:stretch>
        </p:blipFill>
        <p:spPr>
          <a:xfrm>
            <a:off x="0" y="0"/>
            <a:ext cx="9144000" cy="6858000"/>
          </a:xfrm>
          <a:noFill/>
        </p:spPr>
      </p:pic>
      <p:sp>
        <p:nvSpPr>
          <p:cNvPr id="15364" name="Rectangle 5"/>
          <p:cNvSpPr>
            <a:spLocks noChangeArrowheads="1"/>
          </p:cNvSpPr>
          <p:nvPr/>
        </p:nvSpPr>
        <p:spPr bwMode="auto">
          <a:xfrm>
            <a:off x="2286000" y="1066800"/>
            <a:ext cx="3775393" cy="646331"/>
          </a:xfrm>
          <a:prstGeom prst="rect">
            <a:avLst/>
          </a:prstGeom>
          <a:noFill/>
          <a:ln w="9525">
            <a:noFill/>
            <a:miter lim="800000"/>
            <a:headEnd/>
            <a:tailEnd/>
          </a:ln>
        </p:spPr>
        <p:txBody>
          <a:bodyPr wrap="none">
            <a:spAutoFit/>
          </a:bodyPr>
          <a:lstStyle/>
          <a:p>
            <a:r>
              <a:rPr lang="en-US" sz="3600" b="1" i="1">
                <a:solidFill>
                  <a:schemeClr val="tx2"/>
                </a:solidFill>
                <a:latin typeface="Times New Roman" pitchFamily="18" charset="0"/>
                <a:cs typeface="Times New Roman" pitchFamily="18" charset="0"/>
              </a:rPr>
              <a:t>H</a:t>
            </a:r>
            <a:r>
              <a:rPr lang="vi-VN" sz="3600" b="1" i="1">
                <a:solidFill>
                  <a:schemeClr val="tx2"/>
                </a:solidFill>
                <a:latin typeface="Times New Roman" pitchFamily="18" charset="0"/>
                <a:cs typeface="Times New Roman" pitchFamily="18" charset="0"/>
              </a:rPr>
              <a:t>ư</a:t>
            </a:r>
            <a:r>
              <a:rPr lang="en-US" sz="3600" b="1" i="1">
                <a:solidFill>
                  <a:schemeClr val="tx2"/>
                </a:solidFill>
                <a:latin typeface="Times New Roman" pitchFamily="18" charset="0"/>
                <a:cs typeface="Times New Roman" pitchFamily="18" charset="0"/>
              </a:rPr>
              <a:t>ớng dẫn về nhà</a:t>
            </a:r>
          </a:p>
        </p:txBody>
      </p:sp>
      <p:sp>
        <p:nvSpPr>
          <p:cNvPr id="15365" name="Rectangle 6"/>
          <p:cNvSpPr>
            <a:spLocks noChangeArrowheads="1"/>
          </p:cNvSpPr>
          <p:nvPr/>
        </p:nvSpPr>
        <p:spPr bwMode="auto">
          <a:xfrm>
            <a:off x="1219200" y="1676400"/>
            <a:ext cx="5562600" cy="3141663"/>
          </a:xfrm>
          <a:prstGeom prst="rect">
            <a:avLst/>
          </a:prstGeom>
          <a:noFill/>
          <a:ln w="9525">
            <a:noFill/>
            <a:miter lim="800000"/>
            <a:headEnd/>
            <a:tailEnd/>
          </a:ln>
        </p:spPr>
        <p:txBody>
          <a:bodyPr>
            <a:spAutoFit/>
          </a:bodyPr>
          <a:lstStyle/>
          <a:p>
            <a:r>
              <a:rPr lang="en-US" sz="3200" b="1" u="sng">
                <a:latin typeface="Times New Roman" pitchFamily="18" charset="0"/>
                <a:cs typeface="Times New Roman" pitchFamily="18" charset="0"/>
              </a:rPr>
              <a:t>D</a:t>
            </a:r>
            <a:r>
              <a:rPr lang="vi-VN" sz="3200" b="1" u="sng">
                <a:latin typeface="Times New Roman" pitchFamily="18" charset="0"/>
                <a:cs typeface="Times New Roman" pitchFamily="18" charset="0"/>
              </a:rPr>
              <a:t>ă</a:t>
            </a:r>
            <a:r>
              <a:rPr lang="en-US" sz="3200" b="1" u="sng">
                <a:latin typeface="Times New Roman" pitchFamily="18" charset="0"/>
                <a:cs typeface="Times New Roman" pitchFamily="18" charset="0"/>
              </a:rPr>
              <a:t>n dò</a:t>
            </a:r>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Học sinh về nhà học thuộc bài hát</a:t>
            </a:r>
          </a:p>
          <a:p>
            <a:r>
              <a:rPr lang="en-US" sz="2800" b="1">
                <a:latin typeface="Times New Roman" pitchFamily="18" charset="0"/>
                <a:cs typeface="Times New Roman" pitchFamily="18" charset="0"/>
              </a:rPr>
              <a:t>Tập hát kết hợp gõ </a:t>
            </a:r>
            <a:r>
              <a:rPr lang="vi-VN" sz="2800" b="1">
                <a:latin typeface="Times New Roman" pitchFamily="18" charset="0"/>
                <a:cs typeface="Times New Roman" pitchFamily="18" charset="0"/>
              </a:rPr>
              <a:t>đ</a:t>
            </a:r>
            <a:r>
              <a:rPr lang="en-US" sz="2800" b="1">
                <a:latin typeface="Times New Roman" pitchFamily="18" charset="0"/>
                <a:cs typeface="Times New Roman" pitchFamily="18" charset="0"/>
              </a:rPr>
              <a:t>ệm theo phách, nhịp, tập hát kết hợp vận </a:t>
            </a:r>
            <a:r>
              <a:rPr lang="vi-VN" sz="2800" b="1">
                <a:latin typeface="Times New Roman" pitchFamily="18" charset="0"/>
                <a:cs typeface="Times New Roman" pitchFamily="18" charset="0"/>
              </a:rPr>
              <a:t>đ</a:t>
            </a:r>
            <a:r>
              <a:rPr lang="en-US" sz="2800" b="1">
                <a:latin typeface="Times New Roman" pitchFamily="18" charset="0"/>
                <a:cs typeface="Times New Roman" pitchFamily="18" charset="0"/>
              </a:rPr>
              <a:t>ông  phụ họa.</a:t>
            </a:r>
          </a:p>
          <a:p>
            <a:r>
              <a:rPr lang="en-US" sz="2800" b="1">
                <a:latin typeface="Times New Roman" pitchFamily="18" charset="0"/>
                <a:cs typeface="Times New Roman" pitchFamily="18" charset="0"/>
              </a:rPr>
              <a:t>Tìm hiểu thêm một số loại nhạc cụ quen thuộc.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plus(in)">
                                      <p:cBhvr>
                                        <p:cTn id="7"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descr="nhagiao5dp4[1]"/>
          <p:cNvPicPr>
            <a:picLocks noChangeAspect="1" noChangeArrowheads="1"/>
          </p:cNvPicPr>
          <p:nvPr/>
        </p:nvPicPr>
        <p:blipFill>
          <a:blip r:embed="rId3">
            <a:lum bright="40000"/>
          </a:blip>
          <a:srcRect/>
          <a:stretch>
            <a:fillRect/>
          </a:stretch>
        </p:blipFill>
        <p:spPr bwMode="auto">
          <a:xfrm>
            <a:off x="0" y="0"/>
            <a:ext cx="9144000" cy="6858000"/>
          </a:xfrm>
          <a:prstGeom prst="rect">
            <a:avLst/>
          </a:prstGeom>
          <a:noFill/>
          <a:ln w="9525">
            <a:noFill/>
            <a:miter lim="800000"/>
            <a:headEnd/>
            <a:tailEnd/>
          </a:ln>
        </p:spPr>
      </p:pic>
      <p:sp>
        <p:nvSpPr>
          <p:cNvPr id="138261" name="WordArt 21"/>
          <p:cNvSpPr>
            <a:spLocks noChangeArrowheads="1" noChangeShapeType="1" noTextEdit="1"/>
          </p:cNvSpPr>
          <p:nvPr/>
        </p:nvSpPr>
        <p:spPr bwMode="auto">
          <a:xfrm>
            <a:off x="0" y="2590800"/>
            <a:ext cx="8763000" cy="2590800"/>
          </a:xfrm>
          <a:prstGeom prst="rect">
            <a:avLst/>
          </a:prstGeom>
        </p:spPr>
        <p:txBody>
          <a:bodyPr wrap="none" fromWordArt="1">
            <a:prstTxWarp prst="textWave1">
              <a:avLst>
                <a:gd name="adj1" fmla="val 13005"/>
                <a:gd name="adj2" fmla="val 0"/>
              </a:avLst>
            </a:prstTxWarp>
          </a:bodyPr>
          <a:lstStyle/>
          <a:p>
            <a:pPr algn="ctr"/>
            <a:r>
              <a:rPr lang="vi-VN" sz="3600" i="1" kern="1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Chúc các em chăm ngoan học giỏi</a:t>
            </a:r>
            <a:endParaRPr lang="en-US" sz="3600" i="1" kern="1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endParaRPr>
          </a:p>
        </p:txBody>
      </p:sp>
      <p:pic>
        <p:nvPicPr>
          <p:cNvPr id="138266" name="Picture 8" descr="music_staff_md_wht"/>
          <p:cNvPicPr>
            <a:picLocks noChangeAspect="1" noChangeArrowheads="1" noCrop="1"/>
          </p:cNvPicPr>
          <p:nvPr/>
        </p:nvPicPr>
        <p:blipFill>
          <a:blip r:embed="rId4"/>
          <a:srcRect/>
          <a:stretch>
            <a:fillRect/>
          </a:stretch>
        </p:blipFill>
        <p:spPr bwMode="auto">
          <a:xfrm>
            <a:off x="6019800" y="5715000"/>
            <a:ext cx="2895600" cy="904875"/>
          </a:xfrm>
          <a:prstGeom prst="rect">
            <a:avLst/>
          </a:prstGeom>
          <a:noFill/>
          <a:ln w="9525">
            <a:noFill/>
            <a:miter lim="800000"/>
            <a:headEnd/>
            <a:tailEnd/>
          </a:ln>
        </p:spPr>
      </p:pic>
      <p:pic>
        <p:nvPicPr>
          <p:cNvPr id="138267" name="Picture 8" descr="music_staff_md_wht"/>
          <p:cNvPicPr>
            <a:picLocks noChangeAspect="1" noChangeArrowheads="1" noCrop="1"/>
          </p:cNvPicPr>
          <p:nvPr/>
        </p:nvPicPr>
        <p:blipFill>
          <a:blip r:embed="rId4"/>
          <a:srcRect/>
          <a:stretch>
            <a:fillRect/>
          </a:stretch>
        </p:blipFill>
        <p:spPr bwMode="auto">
          <a:xfrm>
            <a:off x="3124200" y="5715000"/>
            <a:ext cx="2895600" cy="904875"/>
          </a:xfrm>
          <a:prstGeom prst="rect">
            <a:avLst/>
          </a:prstGeom>
          <a:noFill/>
          <a:ln w="9525">
            <a:noFill/>
            <a:miter lim="800000"/>
            <a:headEnd/>
            <a:tailEnd/>
          </a:ln>
        </p:spPr>
      </p:pic>
      <p:pic>
        <p:nvPicPr>
          <p:cNvPr id="138268" name="Picture 8" descr="music_staff_md_wht"/>
          <p:cNvPicPr>
            <a:picLocks noChangeAspect="1" noChangeArrowheads="1" noCrop="1"/>
          </p:cNvPicPr>
          <p:nvPr/>
        </p:nvPicPr>
        <p:blipFill>
          <a:blip r:embed="rId4"/>
          <a:srcRect/>
          <a:stretch>
            <a:fillRect/>
          </a:stretch>
        </p:blipFill>
        <p:spPr bwMode="auto">
          <a:xfrm>
            <a:off x="228600" y="5715000"/>
            <a:ext cx="2895600" cy="904875"/>
          </a:xfrm>
          <a:prstGeom prst="rect">
            <a:avLst/>
          </a:prstGeom>
          <a:noFill/>
          <a:ln w="9525">
            <a:noFill/>
            <a:miter lim="800000"/>
            <a:headEnd/>
            <a:tailEnd/>
          </a:ln>
        </p:spPr>
      </p:pic>
      <p:pic>
        <p:nvPicPr>
          <p:cNvPr id="138269" name="Sha La La - Various Artists.mp3">
            <a:hlinkClick r:id="" action="ppaction://media"/>
          </p:cNvPr>
          <p:cNvPicPr>
            <a:picLocks noRot="1" noChangeAspect="1" noChangeArrowheads="1"/>
          </p:cNvPicPr>
          <p:nvPr>
            <a:audioFile r:link="rId1"/>
          </p:nvPr>
        </p:nvPicPr>
        <p:blipFill>
          <a:blip r:embed="rId5"/>
          <a:srcRect/>
          <a:stretch>
            <a:fillRect/>
          </a:stretch>
        </p:blipFill>
        <p:spPr bwMode="auto">
          <a:xfrm>
            <a:off x="8382000" y="228600"/>
            <a:ext cx="533400" cy="533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38261"/>
                                        </p:tgtEl>
                                        <p:attrNameLst>
                                          <p:attrName>style.visibility</p:attrName>
                                        </p:attrNameLst>
                                      </p:cBhvr>
                                      <p:to>
                                        <p:strVal val="visible"/>
                                      </p:to>
                                    </p:set>
                                    <p:anim calcmode="lin" valueType="num">
                                      <p:cBhvr>
                                        <p:cTn id="7" dur="5000" fill="hold"/>
                                        <p:tgtEl>
                                          <p:spTgt spid="138261"/>
                                        </p:tgtEl>
                                        <p:attrNameLst>
                                          <p:attrName>ppt_w</p:attrName>
                                        </p:attrNameLst>
                                      </p:cBhvr>
                                      <p:tavLst>
                                        <p:tav tm="0" fmla="#ppt_w*sin(2.5*pi*$)">
                                          <p:val>
                                            <p:fltVal val="0"/>
                                          </p:val>
                                        </p:tav>
                                        <p:tav tm="100000">
                                          <p:val>
                                            <p:fltVal val="1"/>
                                          </p:val>
                                        </p:tav>
                                      </p:tavLst>
                                    </p:anim>
                                    <p:anim calcmode="lin" valueType="num">
                                      <p:cBhvr>
                                        <p:cTn id="8" dur="5000" fill="hold"/>
                                        <p:tgtEl>
                                          <p:spTgt spid="13826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mph" presetSubtype="0" fill="hold" nodeType="clickEffect">
                                  <p:stCondLst>
                                    <p:cond delay="0"/>
                                  </p:stCondLst>
                                  <p:childTnLst>
                                    <p:animClr clrSpc="hsl" dir="cw">
                                      <p:cBhvr override="childStyle">
                                        <p:cTn id="12" dur="500" fill="hold"/>
                                        <p:tgtEl>
                                          <p:spTgt spid="138266"/>
                                        </p:tgtEl>
                                        <p:attrNameLst>
                                          <p:attrName>style.color</p:attrName>
                                        </p:attrNameLst>
                                      </p:cBhvr>
                                      <p:by>
                                        <p:hsl h="0" s="12549" l="25098"/>
                                      </p:by>
                                    </p:animClr>
                                    <p:animClr clrSpc="hsl" dir="cw">
                                      <p:cBhvr>
                                        <p:cTn id="13" dur="500" fill="hold"/>
                                        <p:tgtEl>
                                          <p:spTgt spid="138266"/>
                                        </p:tgtEl>
                                        <p:attrNameLst>
                                          <p:attrName>fillcolor</p:attrName>
                                        </p:attrNameLst>
                                      </p:cBhvr>
                                      <p:by>
                                        <p:hsl h="0" s="12549" l="25098"/>
                                      </p:by>
                                    </p:animClr>
                                    <p:animClr clrSpc="hsl" dir="cw">
                                      <p:cBhvr>
                                        <p:cTn id="14" dur="500" fill="hold"/>
                                        <p:tgtEl>
                                          <p:spTgt spid="138266"/>
                                        </p:tgtEl>
                                        <p:attrNameLst>
                                          <p:attrName>stroke.color</p:attrName>
                                        </p:attrNameLst>
                                      </p:cBhvr>
                                      <p:by>
                                        <p:hsl h="0" s="12549" l="25098"/>
                                      </p:by>
                                    </p:animClr>
                                    <p:set>
                                      <p:cBhvr>
                                        <p:cTn id="15" dur="500" fill="hold"/>
                                        <p:tgtEl>
                                          <p:spTgt spid="138266"/>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mph" presetSubtype="0" fill="hold" nodeType="clickEffect">
                                  <p:stCondLst>
                                    <p:cond delay="0"/>
                                  </p:stCondLst>
                                  <p:childTnLst>
                                    <p:animClr clrSpc="hsl" dir="cw">
                                      <p:cBhvr override="childStyle">
                                        <p:cTn id="19" dur="500" fill="hold"/>
                                        <p:tgtEl>
                                          <p:spTgt spid="138267"/>
                                        </p:tgtEl>
                                        <p:attrNameLst>
                                          <p:attrName>style.color</p:attrName>
                                        </p:attrNameLst>
                                      </p:cBhvr>
                                      <p:by>
                                        <p:hsl h="0" s="12549" l="25098"/>
                                      </p:by>
                                    </p:animClr>
                                    <p:animClr clrSpc="hsl" dir="cw">
                                      <p:cBhvr>
                                        <p:cTn id="20" dur="500" fill="hold"/>
                                        <p:tgtEl>
                                          <p:spTgt spid="138267"/>
                                        </p:tgtEl>
                                        <p:attrNameLst>
                                          <p:attrName>fillcolor</p:attrName>
                                        </p:attrNameLst>
                                      </p:cBhvr>
                                      <p:by>
                                        <p:hsl h="0" s="12549" l="25098"/>
                                      </p:by>
                                    </p:animClr>
                                    <p:animClr clrSpc="hsl" dir="cw">
                                      <p:cBhvr>
                                        <p:cTn id="21" dur="500" fill="hold"/>
                                        <p:tgtEl>
                                          <p:spTgt spid="138267"/>
                                        </p:tgtEl>
                                        <p:attrNameLst>
                                          <p:attrName>stroke.color</p:attrName>
                                        </p:attrNameLst>
                                      </p:cBhvr>
                                      <p:by>
                                        <p:hsl h="0" s="12549" l="25098"/>
                                      </p:by>
                                    </p:animClr>
                                    <p:set>
                                      <p:cBhvr>
                                        <p:cTn id="22" dur="500" fill="hold"/>
                                        <p:tgtEl>
                                          <p:spTgt spid="138267"/>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mph" presetSubtype="0" fill="hold" nodeType="clickEffect">
                                  <p:stCondLst>
                                    <p:cond delay="0"/>
                                  </p:stCondLst>
                                  <p:childTnLst>
                                    <p:animClr clrSpc="hsl" dir="cw">
                                      <p:cBhvr override="childStyle">
                                        <p:cTn id="26" dur="500" fill="hold"/>
                                        <p:tgtEl>
                                          <p:spTgt spid="138268"/>
                                        </p:tgtEl>
                                        <p:attrNameLst>
                                          <p:attrName>style.color</p:attrName>
                                        </p:attrNameLst>
                                      </p:cBhvr>
                                      <p:by>
                                        <p:hsl h="0" s="12549" l="25098"/>
                                      </p:by>
                                    </p:animClr>
                                    <p:animClr clrSpc="hsl" dir="cw">
                                      <p:cBhvr>
                                        <p:cTn id="27" dur="500" fill="hold"/>
                                        <p:tgtEl>
                                          <p:spTgt spid="138268"/>
                                        </p:tgtEl>
                                        <p:attrNameLst>
                                          <p:attrName>fillcolor</p:attrName>
                                        </p:attrNameLst>
                                      </p:cBhvr>
                                      <p:by>
                                        <p:hsl h="0" s="12549" l="25098"/>
                                      </p:by>
                                    </p:animClr>
                                    <p:animClr clrSpc="hsl" dir="cw">
                                      <p:cBhvr>
                                        <p:cTn id="28" dur="500" fill="hold"/>
                                        <p:tgtEl>
                                          <p:spTgt spid="138268"/>
                                        </p:tgtEl>
                                        <p:attrNameLst>
                                          <p:attrName>stroke.color</p:attrName>
                                        </p:attrNameLst>
                                      </p:cBhvr>
                                      <p:by>
                                        <p:hsl h="0" s="12549" l="25098"/>
                                      </p:by>
                                    </p:animClr>
                                    <p:set>
                                      <p:cBhvr>
                                        <p:cTn id="29" dur="500" fill="hold"/>
                                        <p:tgtEl>
                                          <p:spTgt spid="138268"/>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mph" presetSubtype="0" fill="hold" nodeType="clickEffect">
                                  <p:stCondLst>
                                    <p:cond delay="0"/>
                                  </p:stCondLst>
                                  <p:childTnLst>
                                    <p:animClr clrSpc="hsl" dir="cw">
                                      <p:cBhvr override="childStyle">
                                        <p:cTn id="33" dur="500" fill="hold"/>
                                        <p:tgtEl>
                                          <p:spTgt spid="138266"/>
                                        </p:tgtEl>
                                        <p:attrNameLst>
                                          <p:attrName>style.color</p:attrName>
                                        </p:attrNameLst>
                                      </p:cBhvr>
                                      <p:by>
                                        <p:hsl h="0" s="12549" l="25098"/>
                                      </p:by>
                                    </p:animClr>
                                    <p:animClr clrSpc="hsl" dir="cw">
                                      <p:cBhvr>
                                        <p:cTn id="34" dur="500" fill="hold"/>
                                        <p:tgtEl>
                                          <p:spTgt spid="138266"/>
                                        </p:tgtEl>
                                        <p:attrNameLst>
                                          <p:attrName>fillcolor</p:attrName>
                                        </p:attrNameLst>
                                      </p:cBhvr>
                                      <p:by>
                                        <p:hsl h="0" s="12549" l="25098"/>
                                      </p:by>
                                    </p:animClr>
                                    <p:animClr clrSpc="hsl" dir="cw">
                                      <p:cBhvr>
                                        <p:cTn id="35" dur="500" fill="hold"/>
                                        <p:tgtEl>
                                          <p:spTgt spid="138266"/>
                                        </p:tgtEl>
                                        <p:attrNameLst>
                                          <p:attrName>stroke.color</p:attrName>
                                        </p:attrNameLst>
                                      </p:cBhvr>
                                      <p:by>
                                        <p:hsl h="0" s="12549" l="25098"/>
                                      </p:by>
                                    </p:animClr>
                                    <p:set>
                                      <p:cBhvr>
                                        <p:cTn id="36" dur="500" fill="hold"/>
                                        <p:tgtEl>
                                          <p:spTgt spid="138266"/>
                                        </p:tgtEl>
                                        <p:attrNameLst>
                                          <p:attrName>fill.type</p:attrName>
                                        </p:attrNameLst>
                                      </p:cBhvr>
                                      <p:to>
                                        <p:strVal val="solid"/>
                                      </p:to>
                                    </p:set>
                                  </p:childTnLst>
                                </p:cTn>
                              </p:par>
                            </p:childTnLst>
                          </p:cTn>
                        </p:par>
                        <p:par>
                          <p:cTn id="37" fill="hold" nodeType="afterGroup">
                            <p:stCondLst>
                              <p:cond delay="500"/>
                            </p:stCondLst>
                            <p:childTnLst>
                              <p:par>
                                <p:cTn id="38" presetID="1" presetClass="mediacall" presetSubtype="0" fill="hold" nodeType="afterEffect">
                                  <p:stCondLst>
                                    <p:cond delay="0"/>
                                  </p:stCondLst>
                                  <p:childTnLst>
                                    <p:cmd type="call" cmd="playFrom(0.0)">
                                      <p:cBhvr>
                                        <p:cTn id="39" dur="240640" fill="hold"/>
                                        <p:tgtEl>
                                          <p:spTgt spid="1382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138269"/>
                </p:tgtEl>
              </p:cMediaNode>
            </p:audio>
          </p:childTnLst>
        </p:cTn>
      </p:par>
    </p:tnLst>
    <p:bldLst>
      <p:bldP spid="1382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pic>
        <p:nvPicPr>
          <p:cNvPr id="201733" name="Picture 5" descr="hoaaq1aq3[1]"/>
          <p:cNvPicPr>
            <a:picLocks noGrp="1" noChangeAspect="1" noChangeArrowheads="1"/>
          </p:cNvPicPr>
          <p:nvPr>
            <p:ph type="body" idx="1"/>
          </p:nvPr>
        </p:nvPicPr>
        <p:blipFill>
          <a:blip r:embed="rId2">
            <a:lum bright="20000"/>
          </a:blip>
          <a:srcRect/>
          <a:stretch>
            <a:fillRect/>
          </a:stretch>
        </p:blipFill>
        <p:spPr>
          <a:xfrm>
            <a:off x="0" y="0"/>
            <a:ext cx="9144000" cy="6858000"/>
          </a:xfrm>
          <a:noFill/>
        </p:spPr>
      </p:pic>
      <p:sp>
        <p:nvSpPr>
          <p:cNvPr id="2052" name="Rectangle 7"/>
          <p:cNvSpPr>
            <a:spLocks noChangeArrowheads="1"/>
          </p:cNvSpPr>
          <p:nvPr/>
        </p:nvSpPr>
        <p:spPr bwMode="auto">
          <a:xfrm>
            <a:off x="762000" y="1143000"/>
            <a:ext cx="7924800" cy="2431435"/>
          </a:xfrm>
          <a:prstGeom prst="rect">
            <a:avLst/>
          </a:prstGeom>
          <a:noFill/>
          <a:ln w="9525">
            <a:noFill/>
            <a:miter lim="800000"/>
            <a:headEnd/>
            <a:tailEnd/>
          </a:ln>
        </p:spPr>
        <p:txBody>
          <a:bodyPr>
            <a:spAutoFit/>
          </a:bodyPr>
          <a:lstStyle/>
          <a:p>
            <a:pPr algn="ctr"/>
            <a:r>
              <a:rPr lang="en-US" sz="4400" dirty="0" err="1">
                <a:solidFill>
                  <a:srgbClr val="0000CC"/>
                </a:solidFill>
                <a:latin typeface="Times New Roman" pitchFamily="18" charset="0"/>
                <a:cs typeface="Times New Roman" pitchFamily="18" charset="0"/>
              </a:rPr>
              <a:t>Âm</a:t>
            </a:r>
            <a:r>
              <a:rPr lang="en-US" sz="4400" dirty="0">
                <a:solidFill>
                  <a:srgbClr val="0000CC"/>
                </a:solidFill>
                <a:latin typeface="Times New Roman" pitchFamily="18" charset="0"/>
                <a:cs typeface="Times New Roman" pitchFamily="18" charset="0"/>
              </a:rPr>
              <a:t> </a:t>
            </a:r>
            <a:r>
              <a:rPr lang="en-US" sz="4400" dirty="0" err="1">
                <a:solidFill>
                  <a:srgbClr val="0000CC"/>
                </a:solidFill>
                <a:latin typeface="Times New Roman" pitchFamily="18" charset="0"/>
                <a:cs typeface="Times New Roman" pitchFamily="18" charset="0"/>
              </a:rPr>
              <a:t>nhạc</a:t>
            </a:r>
            <a:endParaRPr lang="en-US" sz="4400" dirty="0">
              <a:solidFill>
                <a:srgbClr val="0000CC"/>
              </a:solidFill>
              <a:latin typeface="Times New Roman" pitchFamily="18" charset="0"/>
              <a:cs typeface="Times New Roman" pitchFamily="18" charset="0"/>
            </a:endParaRPr>
          </a:p>
          <a:p>
            <a:r>
              <a:rPr lang="en-US" sz="3600" dirty="0" err="1">
                <a:solidFill>
                  <a:srgbClr val="000066"/>
                </a:solidFill>
                <a:latin typeface="Times New Roman" pitchFamily="18" charset="0"/>
                <a:cs typeface="Times New Roman" pitchFamily="18" charset="0"/>
              </a:rPr>
              <a:t>Tiết</a:t>
            </a:r>
            <a:r>
              <a:rPr lang="en-US" sz="3600" dirty="0">
                <a:solidFill>
                  <a:srgbClr val="000066"/>
                </a:solidFill>
                <a:latin typeface="Times New Roman" pitchFamily="18" charset="0"/>
                <a:cs typeface="Times New Roman" pitchFamily="18" charset="0"/>
              </a:rPr>
              <a:t> 10</a:t>
            </a:r>
            <a:r>
              <a:rPr lang="en-US" sz="3600" dirty="0">
                <a:solidFill>
                  <a:srgbClr val="CC3300"/>
                </a:solidFill>
                <a:latin typeface="Times New Roman" pitchFamily="18" charset="0"/>
                <a:cs typeface="Times New Roman" pitchFamily="18" charset="0"/>
              </a:rPr>
              <a:t>: * </a:t>
            </a:r>
            <a:r>
              <a:rPr lang="en-US" sz="3600" dirty="0" err="1">
                <a:solidFill>
                  <a:srgbClr val="CC3300"/>
                </a:solidFill>
                <a:latin typeface="Times New Roman" pitchFamily="18" charset="0"/>
                <a:cs typeface="Times New Roman" pitchFamily="18" charset="0"/>
              </a:rPr>
              <a:t>Ôn</a:t>
            </a:r>
            <a:r>
              <a:rPr lang="en-US" sz="3600" dirty="0">
                <a:solidFill>
                  <a:srgbClr val="CC3300"/>
                </a:solidFill>
                <a:latin typeface="Times New Roman" pitchFamily="18" charset="0"/>
                <a:cs typeface="Times New Roman" pitchFamily="18" charset="0"/>
              </a:rPr>
              <a:t> </a:t>
            </a:r>
            <a:r>
              <a:rPr lang="en-US" sz="3600" dirty="0" err="1">
                <a:solidFill>
                  <a:srgbClr val="CC3300"/>
                </a:solidFill>
                <a:latin typeface="Times New Roman" pitchFamily="18" charset="0"/>
                <a:cs typeface="Times New Roman" pitchFamily="18" charset="0"/>
              </a:rPr>
              <a:t>tập</a:t>
            </a:r>
            <a:r>
              <a:rPr lang="en-US" sz="3600" dirty="0">
                <a:solidFill>
                  <a:srgbClr val="CC3300"/>
                </a:solidFill>
                <a:latin typeface="Times New Roman" pitchFamily="18" charset="0"/>
                <a:cs typeface="Times New Roman" pitchFamily="18" charset="0"/>
              </a:rPr>
              <a:t> </a:t>
            </a:r>
            <a:r>
              <a:rPr lang="en-US" sz="3600" dirty="0" err="1">
                <a:solidFill>
                  <a:srgbClr val="CC3300"/>
                </a:solidFill>
                <a:latin typeface="Times New Roman" pitchFamily="18" charset="0"/>
                <a:cs typeface="Times New Roman" pitchFamily="18" charset="0"/>
              </a:rPr>
              <a:t>bài</a:t>
            </a:r>
            <a:r>
              <a:rPr lang="en-US" sz="3600" dirty="0">
                <a:solidFill>
                  <a:srgbClr val="CC3300"/>
                </a:solidFill>
                <a:latin typeface="Times New Roman" pitchFamily="18" charset="0"/>
                <a:cs typeface="Times New Roman" pitchFamily="18" charset="0"/>
              </a:rPr>
              <a:t> </a:t>
            </a:r>
            <a:r>
              <a:rPr lang="en-US" sz="3600" dirty="0" err="1">
                <a:solidFill>
                  <a:srgbClr val="CC3300"/>
                </a:solidFill>
                <a:latin typeface="Times New Roman" pitchFamily="18" charset="0"/>
                <a:cs typeface="Times New Roman" pitchFamily="18" charset="0"/>
              </a:rPr>
              <a:t>hát</a:t>
            </a:r>
            <a:r>
              <a:rPr lang="en-US" sz="3600" dirty="0">
                <a:solidFill>
                  <a:srgbClr val="CC3300"/>
                </a:solidFill>
                <a:latin typeface="Times New Roman" pitchFamily="18" charset="0"/>
                <a:cs typeface="Times New Roman" pitchFamily="18" charset="0"/>
              </a:rPr>
              <a:t>: </a:t>
            </a:r>
            <a:r>
              <a:rPr lang="en-US" sz="3600" i="1" dirty="0" err="1">
                <a:solidFill>
                  <a:srgbClr val="CC3300"/>
                </a:solidFill>
                <a:latin typeface="Times New Roman" pitchFamily="18" charset="0"/>
                <a:cs typeface="Times New Roman" pitchFamily="18" charset="0"/>
              </a:rPr>
              <a:t>Những</a:t>
            </a:r>
            <a:r>
              <a:rPr lang="en-US" sz="3600" i="1" dirty="0">
                <a:solidFill>
                  <a:srgbClr val="CC3300"/>
                </a:solidFill>
                <a:latin typeface="Times New Roman" pitchFamily="18" charset="0"/>
                <a:cs typeface="Times New Roman" pitchFamily="18" charset="0"/>
              </a:rPr>
              <a:t> </a:t>
            </a:r>
            <a:r>
              <a:rPr lang="en-US" sz="3600" i="1" dirty="0" err="1">
                <a:solidFill>
                  <a:srgbClr val="CC3300"/>
                </a:solidFill>
                <a:latin typeface="Times New Roman" pitchFamily="18" charset="0"/>
                <a:cs typeface="Times New Roman" pitchFamily="18" charset="0"/>
              </a:rPr>
              <a:t>bông</a:t>
            </a:r>
            <a:r>
              <a:rPr lang="en-US" sz="3600" i="1" dirty="0">
                <a:solidFill>
                  <a:srgbClr val="CC3300"/>
                </a:solidFill>
                <a:latin typeface="Times New Roman" pitchFamily="18" charset="0"/>
                <a:cs typeface="Times New Roman" pitchFamily="18" charset="0"/>
              </a:rPr>
              <a:t> </a:t>
            </a:r>
            <a:r>
              <a:rPr lang="en-US" sz="3600" i="1" dirty="0" err="1">
                <a:solidFill>
                  <a:srgbClr val="CC3300"/>
                </a:solidFill>
                <a:latin typeface="Times New Roman" pitchFamily="18" charset="0"/>
                <a:cs typeface="Times New Roman" pitchFamily="18" charset="0"/>
              </a:rPr>
              <a:t>hoa</a:t>
            </a:r>
            <a:r>
              <a:rPr lang="en-US" sz="3600" i="1" dirty="0">
                <a:solidFill>
                  <a:srgbClr val="CC3300"/>
                </a:solidFill>
                <a:latin typeface="Times New Roman" pitchFamily="18" charset="0"/>
                <a:cs typeface="Times New Roman" pitchFamily="18" charset="0"/>
              </a:rPr>
              <a:t>, </a:t>
            </a:r>
            <a:r>
              <a:rPr lang="en-US" sz="3600" i="1" dirty="0" err="1">
                <a:solidFill>
                  <a:srgbClr val="CC3300"/>
                </a:solidFill>
                <a:latin typeface="Times New Roman" pitchFamily="18" charset="0"/>
                <a:cs typeface="Times New Roman" pitchFamily="18" charset="0"/>
              </a:rPr>
              <a:t>những</a:t>
            </a:r>
            <a:r>
              <a:rPr lang="en-US" sz="3600" i="1" dirty="0">
                <a:solidFill>
                  <a:srgbClr val="CC3300"/>
                </a:solidFill>
                <a:latin typeface="Times New Roman" pitchFamily="18" charset="0"/>
                <a:cs typeface="Times New Roman" pitchFamily="18" charset="0"/>
              </a:rPr>
              <a:t> </a:t>
            </a:r>
            <a:r>
              <a:rPr lang="en-US" sz="3600" i="1" dirty="0" err="1">
                <a:solidFill>
                  <a:srgbClr val="CC3300"/>
                </a:solidFill>
                <a:latin typeface="Times New Roman" pitchFamily="18" charset="0"/>
                <a:cs typeface="Times New Roman" pitchFamily="18" charset="0"/>
              </a:rPr>
              <a:t>bài</a:t>
            </a:r>
            <a:r>
              <a:rPr lang="en-US" sz="3600" i="1" dirty="0">
                <a:solidFill>
                  <a:srgbClr val="CC3300"/>
                </a:solidFill>
                <a:latin typeface="Times New Roman" pitchFamily="18" charset="0"/>
                <a:cs typeface="Times New Roman" pitchFamily="18" charset="0"/>
              </a:rPr>
              <a:t> </a:t>
            </a:r>
            <a:r>
              <a:rPr lang="en-US" sz="3600" i="1" dirty="0" err="1">
                <a:solidFill>
                  <a:srgbClr val="CC3300"/>
                </a:solidFill>
                <a:latin typeface="Times New Roman" pitchFamily="18" charset="0"/>
                <a:cs typeface="Times New Roman" pitchFamily="18" charset="0"/>
              </a:rPr>
              <a:t>ca</a:t>
            </a:r>
            <a:endParaRPr lang="en-US" sz="3600" i="1" dirty="0">
              <a:solidFill>
                <a:srgbClr val="CC3300"/>
              </a:solidFill>
              <a:latin typeface="Times New Roman" pitchFamily="18" charset="0"/>
              <a:cs typeface="Times New Roman" pitchFamily="18" charset="0"/>
            </a:endParaRPr>
          </a:p>
          <a:p>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Giới</a:t>
            </a:r>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thiệu</a:t>
            </a:r>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một</a:t>
            </a:r>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số</a:t>
            </a:r>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nhạc</a:t>
            </a:r>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cụ</a:t>
            </a:r>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nước</a:t>
            </a:r>
            <a:r>
              <a:rPr lang="en-US" sz="3600" i="1" dirty="0">
                <a:solidFill>
                  <a:srgbClr val="990099"/>
                </a:solidFill>
                <a:latin typeface="Times New Roman" pitchFamily="18" charset="0"/>
                <a:cs typeface="Times New Roman" pitchFamily="18" charset="0"/>
              </a:rPr>
              <a:t> </a:t>
            </a:r>
            <a:r>
              <a:rPr lang="en-US" sz="3600" i="1" dirty="0" err="1">
                <a:solidFill>
                  <a:srgbClr val="990099"/>
                </a:solidFill>
                <a:latin typeface="Times New Roman" pitchFamily="18" charset="0"/>
                <a:cs typeface="Times New Roman" pitchFamily="18" charset="0"/>
              </a:rPr>
              <a:t>ngoài</a:t>
            </a:r>
            <a:endParaRPr lang="en-US" sz="3600" i="1" dirty="0">
              <a:solidFill>
                <a:srgbClr val="990099"/>
              </a:solidFill>
              <a:latin typeface="Times New Roman" pitchFamily="18" charset="0"/>
              <a:cs typeface="Times New Roman" pitchFamily="18" charset="0"/>
            </a:endParaRPr>
          </a:p>
        </p:txBody>
      </p:sp>
      <p:sp>
        <p:nvSpPr>
          <p:cNvPr id="2" name="TextBox 1"/>
          <p:cNvSpPr txBox="1"/>
          <p:nvPr/>
        </p:nvSpPr>
        <p:spPr>
          <a:xfrm>
            <a:off x="1600200" y="533400"/>
            <a:ext cx="6934200" cy="584775"/>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tư</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24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11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2021</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circle(out)">
                                      <p:cBhvr>
                                        <p:cTn id="7" dur="1000"/>
                                        <p:tgtEl>
                                          <p:spTgt spid="201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1733"/>
                                        </p:tgtEl>
                                        <p:attrNameLst>
                                          <p:attrName>style.visibility</p:attrName>
                                        </p:attrNameLst>
                                      </p:cBhvr>
                                      <p:to>
                                        <p:strVal val="visible"/>
                                      </p:to>
                                    </p:set>
                                    <p:animEffect transition="in" filter="blinds(horizontal)">
                                      <p:cBhvr>
                                        <p:cTn id="12"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5" name="Picture 19" descr="DAFO08"/>
          <p:cNvPicPr>
            <a:picLocks noGrp="1" noChangeAspect="1" noChangeArrowheads="1"/>
          </p:cNvPicPr>
          <p:nvPr>
            <p:ph type="title"/>
          </p:nvPr>
        </p:nvPicPr>
        <p:blipFill>
          <a:blip r:embed="rId3"/>
          <a:srcRect/>
          <a:stretch>
            <a:fillRect/>
          </a:stretch>
        </p:blipFill>
        <p:spPr>
          <a:xfrm>
            <a:off x="0" y="228600"/>
            <a:ext cx="1133475" cy="952500"/>
          </a:xfrm>
          <a:effectLst>
            <a:outerShdw dist="107763" dir="13500000" algn="ctr" rotWithShape="0">
              <a:srgbClr val="808080">
                <a:alpha val="50000"/>
              </a:srgbClr>
            </a:outerShdw>
          </a:effectLst>
        </p:spPr>
      </p:pic>
      <p:pic>
        <p:nvPicPr>
          <p:cNvPr id="2" name="Picture 19" descr="DAFO08"/>
          <p:cNvPicPr>
            <a:picLocks noChangeAspect="1" noChangeArrowheads="1"/>
          </p:cNvPicPr>
          <p:nvPr/>
        </p:nvPicPr>
        <p:blipFill>
          <a:blip r:embed="rId3"/>
          <a:srcRect/>
          <a:stretch>
            <a:fillRect/>
          </a:stretch>
        </p:blipFill>
        <p:spPr bwMode="auto">
          <a:xfrm>
            <a:off x="1676400" y="228600"/>
            <a:ext cx="990600" cy="942975"/>
          </a:xfrm>
          <a:prstGeom prst="rect">
            <a:avLst/>
          </a:prstGeom>
          <a:noFill/>
          <a:ln w="9525">
            <a:noFill/>
            <a:miter lim="800000"/>
            <a:headEnd/>
            <a:tailEnd/>
          </a:ln>
          <a:effectLst>
            <a:outerShdw dist="107763" dir="13500000" algn="ctr" rotWithShape="0">
              <a:srgbClr val="808080">
                <a:alpha val="50000"/>
              </a:srgbClr>
            </a:outerShdw>
          </a:effectLst>
        </p:spPr>
      </p:pic>
      <p:pic>
        <p:nvPicPr>
          <p:cNvPr id="3" name="Picture 19" descr="DAFO08"/>
          <p:cNvPicPr>
            <a:picLocks noChangeAspect="1" noChangeArrowheads="1"/>
          </p:cNvPicPr>
          <p:nvPr/>
        </p:nvPicPr>
        <p:blipFill>
          <a:blip r:embed="rId3"/>
          <a:srcRect/>
          <a:stretch>
            <a:fillRect/>
          </a:stretch>
        </p:blipFill>
        <p:spPr bwMode="auto">
          <a:xfrm>
            <a:off x="3200400" y="152400"/>
            <a:ext cx="1066800" cy="889000"/>
          </a:xfrm>
          <a:prstGeom prst="rect">
            <a:avLst/>
          </a:prstGeom>
          <a:noFill/>
          <a:ln w="9525">
            <a:noFill/>
            <a:miter lim="800000"/>
            <a:headEnd/>
            <a:tailEnd/>
          </a:ln>
          <a:effectLst>
            <a:outerShdw dist="107763" dir="13500000" algn="ctr" rotWithShape="0">
              <a:srgbClr val="808080">
                <a:alpha val="50000"/>
              </a:srgbClr>
            </a:outerShdw>
          </a:effectLst>
        </p:spPr>
      </p:pic>
      <p:pic>
        <p:nvPicPr>
          <p:cNvPr id="4" name="Picture 19" descr="DAFO08"/>
          <p:cNvPicPr>
            <a:picLocks noChangeAspect="1" noChangeArrowheads="1"/>
          </p:cNvPicPr>
          <p:nvPr/>
        </p:nvPicPr>
        <p:blipFill>
          <a:blip r:embed="rId3"/>
          <a:srcRect/>
          <a:stretch>
            <a:fillRect/>
          </a:stretch>
        </p:blipFill>
        <p:spPr bwMode="auto">
          <a:xfrm>
            <a:off x="4724400" y="152400"/>
            <a:ext cx="1143000" cy="857250"/>
          </a:xfrm>
          <a:prstGeom prst="rect">
            <a:avLst/>
          </a:prstGeom>
          <a:noFill/>
          <a:ln w="9525">
            <a:noFill/>
            <a:miter lim="800000"/>
            <a:headEnd/>
            <a:tailEnd/>
          </a:ln>
          <a:effectLst>
            <a:outerShdw dist="107763" dir="13500000" algn="ctr" rotWithShape="0">
              <a:srgbClr val="808080">
                <a:alpha val="50000"/>
              </a:srgbClr>
            </a:outerShdw>
          </a:effectLst>
        </p:spPr>
      </p:pic>
      <p:pic>
        <p:nvPicPr>
          <p:cNvPr id="5" name="Picture 19" descr="DAFO08"/>
          <p:cNvPicPr>
            <a:picLocks noChangeAspect="1" noChangeArrowheads="1"/>
          </p:cNvPicPr>
          <p:nvPr/>
        </p:nvPicPr>
        <p:blipFill>
          <a:blip r:embed="rId3"/>
          <a:srcRect/>
          <a:stretch>
            <a:fillRect/>
          </a:stretch>
        </p:blipFill>
        <p:spPr bwMode="auto">
          <a:xfrm>
            <a:off x="6477000" y="152400"/>
            <a:ext cx="990600" cy="798513"/>
          </a:xfrm>
          <a:prstGeom prst="rect">
            <a:avLst/>
          </a:prstGeom>
          <a:noFill/>
          <a:ln w="9525">
            <a:noFill/>
            <a:miter lim="800000"/>
            <a:headEnd/>
            <a:tailEnd/>
          </a:ln>
          <a:effectLst>
            <a:outerShdw dist="107763" dir="13500000" algn="ctr" rotWithShape="0">
              <a:srgbClr val="808080">
                <a:alpha val="50000"/>
              </a:srgbClr>
            </a:outerShdw>
          </a:effectLst>
        </p:spPr>
      </p:pic>
      <p:pic>
        <p:nvPicPr>
          <p:cNvPr id="6" name="Picture 19" descr="DAFO08"/>
          <p:cNvPicPr>
            <a:picLocks noChangeAspect="1" noChangeArrowheads="1"/>
          </p:cNvPicPr>
          <p:nvPr/>
        </p:nvPicPr>
        <p:blipFill>
          <a:blip r:embed="rId3"/>
          <a:srcRect/>
          <a:stretch>
            <a:fillRect/>
          </a:stretch>
        </p:blipFill>
        <p:spPr bwMode="auto">
          <a:xfrm>
            <a:off x="8001000" y="228600"/>
            <a:ext cx="10001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7" name="Picture 19" descr="DAFO08"/>
          <p:cNvPicPr>
            <a:picLocks noChangeAspect="1" noChangeArrowheads="1"/>
          </p:cNvPicPr>
          <p:nvPr/>
        </p:nvPicPr>
        <p:blipFill>
          <a:blip r:embed="rId3"/>
          <a:srcRect/>
          <a:stretch>
            <a:fillRect/>
          </a:stretch>
        </p:blipFill>
        <p:spPr bwMode="auto">
          <a:xfrm>
            <a:off x="0" y="1447800"/>
            <a:ext cx="1066800" cy="896938"/>
          </a:xfrm>
          <a:prstGeom prst="rect">
            <a:avLst/>
          </a:prstGeom>
          <a:noFill/>
          <a:ln w="9525">
            <a:noFill/>
            <a:miter lim="800000"/>
            <a:headEnd/>
            <a:tailEnd/>
          </a:ln>
          <a:effectLst>
            <a:outerShdw dist="107763" dir="13500000" algn="ctr" rotWithShape="0">
              <a:srgbClr val="808080">
                <a:alpha val="50000"/>
              </a:srgbClr>
            </a:outerShdw>
          </a:effectLst>
        </p:spPr>
      </p:pic>
      <p:pic>
        <p:nvPicPr>
          <p:cNvPr id="8" name="Picture 19" descr="DAFO08"/>
          <p:cNvPicPr>
            <a:picLocks noChangeAspect="1" noChangeArrowheads="1"/>
          </p:cNvPicPr>
          <p:nvPr/>
        </p:nvPicPr>
        <p:blipFill>
          <a:blip r:embed="rId3"/>
          <a:srcRect/>
          <a:stretch>
            <a:fillRect/>
          </a:stretch>
        </p:blipFill>
        <p:spPr bwMode="auto">
          <a:xfrm>
            <a:off x="8077200" y="1447800"/>
            <a:ext cx="838200" cy="798513"/>
          </a:xfrm>
          <a:prstGeom prst="rect">
            <a:avLst/>
          </a:prstGeom>
          <a:noFill/>
          <a:ln w="9525">
            <a:noFill/>
            <a:miter lim="800000"/>
            <a:headEnd/>
            <a:tailEnd/>
          </a:ln>
          <a:effectLst>
            <a:outerShdw dist="107763" dir="13500000" algn="ctr" rotWithShape="0">
              <a:srgbClr val="808080">
                <a:alpha val="50000"/>
              </a:srgbClr>
            </a:outerShdw>
          </a:effectLst>
        </p:spPr>
      </p:pic>
      <p:pic>
        <p:nvPicPr>
          <p:cNvPr id="9" name="Picture 19" descr="DAFO08"/>
          <p:cNvPicPr>
            <a:picLocks noChangeAspect="1" noChangeArrowheads="1"/>
          </p:cNvPicPr>
          <p:nvPr/>
        </p:nvPicPr>
        <p:blipFill>
          <a:blip r:embed="rId3"/>
          <a:srcRect/>
          <a:stretch>
            <a:fillRect/>
          </a:stretch>
        </p:blipFill>
        <p:spPr bwMode="auto">
          <a:xfrm>
            <a:off x="0" y="2743200"/>
            <a:ext cx="1066800" cy="896938"/>
          </a:xfrm>
          <a:prstGeom prst="rect">
            <a:avLst/>
          </a:prstGeom>
          <a:noFill/>
          <a:ln w="9525">
            <a:noFill/>
            <a:miter lim="800000"/>
            <a:headEnd/>
            <a:tailEnd/>
          </a:ln>
          <a:effectLst>
            <a:outerShdw dist="107763" dir="13500000" algn="ctr" rotWithShape="0">
              <a:srgbClr val="808080">
                <a:alpha val="50000"/>
              </a:srgbClr>
            </a:outerShdw>
          </a:effectLst>
        </p:spPr>
      </p:pic>
      <p:pic>
        <p:nvPicPr>
          <p:cNvPr id="10" name="Picture 19" descr="DAFO08"/>
          <p:cNvPicPr>
            <a:picLocks noChangeAspect="1" noChangeArrowheads="1"/>
          </p:cNvPicPr>
          <p:nvPr/>
        </p:nvPicPr>
        <p:blipFill>
          <a:blip r:embed="rId3"/>
          <a:srcRect/>
          <a:stretch>
            <a:fillRect/>
          </a:stretch>
        </p:blipFill>
        <p:spPr bwMode="auto">
          <a:xfrm>
            <a:off x="8001000" y="2667000"/>
            <a:ext cx="914400" cy="869950"/>
          </a:xfrm>
          <a:prstGeom prst="rect">
            <a:avLst/>
          </a:prstGeom>
          <a:noFill/>
          <a:ln w="9525">
            <a:noFill/>
            <a:miter lim="800000"/>
            <a:headEnd/>
            <a:tailEnd/>
          </a:ln>
          <a:effectLst>
            <a:outerShdw dist="107763" dir="13500000" algn="ctr" rotWithShape="0">
              <a:srgbClr val="808080">
                <a:alpha val="50000"/>
              </a:srgbClr>
            </a:outerShdw>
          </a:effectLst>
        </p:spPr>
      </p:pic>
      <p:pic>
        <p:nvPicPr>
          <p:cNvPr id="11" name="Picture 19" descr="DAFO08"/>
          <p:cNvPicPr>
            <a:picLocks noChangeAspect="1" noChangeArrowheads="1"/>
          </p:cNvPicPr>
          <p:nvPr/>
        </p:nvPicPr>
        <p:blipFill>
          <a:blip r:embed="rId3"/>
          <a:srcRect/>
          <a:stretch>
            <a:fillRect/>
          </a:stretch>
        </p:blipFill>
        <p:spPr bwMode="auto">
          <a:xfrm>
            <a:off x="0" y="4267200"/>
            <a:ext cx="1143000" cy="1143000"/>
          </a:xfrm>
          <a:prstGeom prst="rect">
            <a:avLst/>
          </a:prstGeom>
          <a:noFill/>
          <a:ln w="9525">
            <a:noFill/>
            <a:miter lim="800000"/>
            <a:headEnd/>
            <a:tailEnd/>
          </a:ln>
          <a:effectLst>
            <a:outerShdw dist="107763" dir="13500000" algn="ctr" rotWithShape="0">
              <a:srgbClr val="808080">
                <a:alpha val="50000"/>
              </a:srgbClr>
            </a:outerShdw>
          </a:effectLst>
        </p:spPr>
      </p:pic>
      <p:pic>
        <p:nvPicPr>
          <p:cNvPr id="12" name="Picture 19" descr="DAFO08"/>
          <p:cNvPicPr>
            <a:picLocks noChangeAspect="1" noChangeArrowheads="1"/>
          </p:cNvPicPr>
          <p:nvPr/>
        </p:nvPicPr>
        <p:blipFill>
          <a:blip r:embed="rId3"/>
          <a:srcRect/>
          <a:stretch>
            <a:fillRect/>
          </a:stretch>
        </p:blipFill>
        <p:spPr bwMode="auto">
          <a:xfrm>
            <a:off x="8001000" y="3810000"/>
            <a:ext cx="923925" cy="879475"/>
          </a:xfrm>
          <a:prstGeom prst="rect">
            <a:avLst/>
          </a:prstGeom>
          <a:noFill/>
          <a:ln w="9525">
            <a:noFill/>
            <a:miter lim="800000"/>
            <a:headEnd/>
            <a:tailEnd/>
          </a:ln>
          <a:effectLst>
            <a:outerShdw dist="107763" dir="13500000" algn="ctr" rotWithShape="0">
              <a:srgbClr val="808080">
                <a:alpha val="50000"/>
              </a:srgbClr>
            </a:outerShdw>
          </a:effectLst>
        </p:spPr>
      </p:pic>
      <p:pic>
        <p:nvPicPr>
          <p:cNvPr id="13" name="Picture 19" descr="DAFO08"/>
          <p:cNvPicPr>
            <a:picLocks noChangeAspect="1" noChangeArrowheads="1"/>
          </p:cNvPicPr>
          <p:nvPr/>
        </p:nvPicPr>
        <p:blipFill>
          <a:blip r:embed="rId3"/>
          <a:srcRect/>
          <a:stretch>
            <a:fillRect/>
          </a:stretch>
        </p:blipFill>
        <p:spPr bwMode="auto">
          <a:xfrm>
            <a:off x="5029200" y="5905500"/>
            <a:ext cx="113347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4" name="Picture 19" descr="DAFO08"/>
          <p:cNvPicPr>
            <a:picLocks noChangeAspect="1" noChangeArrowheads="1"/>
          </p:cNvPicPr>
          <p:nvPr/>
        </p:nvPicPr>
        <p:blipFill>
          <a:blip r:embed="rId3"/>
          <a:srcRect/>
          <a:stretch>
            <a:fillRect/>
          </a:stretch>
        </p:blipFill>
        <p:spPr bwMode="auto">
          <a:xfrm>
            <a:off x="6553200" y="5905500"/>
            <a:ext cx="10001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5" name="Picture 19" descr="DAFO08"/>
          <p:cNvPicPr>
            <a:picLocks noChangeAspect="1" noChangeArrowheads="1"/>
          </p:cNvPicPr>
          <p:nvPr/>
        </p:nvPicPr>
        <p:blipFill>
          <a:blip r:embed="rId3"/>
          <a:srcRect/>
          <a:stretch>
            <a:fillRect/>
          </a:stretch>
        </p:blipFill>
        <p:spPr bwMode="auto">
          <a:xfrm>
            <a:off x="152400" y="5905500"/>
            <a:ext cx="11525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6" name="Picture 19" descr="DAFO08"/>
          <p:cNvPicPr>
            <a:picLocks noChangeAspect="1" noChangeArrowheads="1"/>
          </p:cNvPicPr>
          <p:nvPr/>
        </p:nvPicPr>
        <p:blipFill>
          <a:blip r:embed="rId3"/>
          <a:srcRect/>
          <a:stretch>
            <a:fillRect/>
          </a:stretch>
        </p:blipFill>
        <p:spPr bwMode="auto">
          <a:xfrm>
            <a:off x="7924800" y="5715000"/>
            <a:ext cx="1016000"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7" name="Picture 19" descr="DAFO08"/>
          <p:cNvPicPr>
            <a:picLocks noChangeAspect="1" noChangeArrowheads="1"/>
          </p:cNvPicPr>
          <p:nvPr/>
        </p:nvPicPr>
        <p:blipFill>
          <a:blip r:embed="rId3"/>
          <a:srcRect/>
          <a:stretch>
            <a:fillRect/>
          </a:stretch>
        </p:blipFill>
        <p:spPr bwMode="auto">
          <a:xfrm>
            <a:off x="3352800" y="5905500"/>
            <a:ext cx="11525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8" name="Picture 19" descr="DAFO08"/>
          <p:cNvPicPr>
            <a:picLocks noChangeAspect="1" noChangeArrowheads="1"/>
          </p:cNvPicPr>
          <p:nvPr/>
        </p:nvPicPr>
        <p:blipFill>
          <a:blip r:embed="rId3"/>
          <a:srcRect/>
          <a:stretch>
            <a:fillRect/>
          </a:stretch>
        </p:blipFill>
        <p:spPr bwMode="auto">
          <a:xfrm>
            <a:off x="8077200" y="4876800"/>
            <a:ext cx="863600" cy="809625"/>
          </a:xfrm>
          <a:prstGeom prst="rect">
            <a:avLst/>
          </a:prstGeom>
          <a:noFill/>
          <a:ln w="9525">
            <a:noFill/>
            <a:miter lim="800000"/>
            <a:headEnd/>
            <a:tailEnd/>
          </a:ln>
          <a:effectLst>
            <a:outerShdw dist="107763" dir="13500000" algn="ctr" rotWithShape="0">
              <a:srgbClr val="808080">
                <a:alpha val="50000"/>
              </a:srgbClr>
            </a:outerShdw>
          </a:effectLst>
        </p:spPr>
      </p:pic>
      <p:pic>
        <p:nvPicPr>
          <p:cNvPr id="19" name="Picture 19" descr="DAFO08"/>
          <p:cNvPicPr>
            <a:picLocks noChangeAspect="1" noChangeArrowheads="1"/>
          </p:cNvPicPr>
          <p:nvPr/>
        </p:nvPicPr>
        <p:blipFill>
          <a:blip r:embed="rId3"/>
          <a:srcRect/>
          <a:stretch>
            <a:fillRect/>
          </a:stretch>
        </p:blipFill>
        <p:spPr bwMode="auto">
          <a:xfrm>
            <a:off x="1828800" y="5905500"/>
            <a:ext cx="1152525" cy="952500"/>
          </a:xfrm>
          <a:prstGeom prst="rect">
            <a:avLst/>
          </a:prstGeom>
          <a:noFill/>
          <a:ln w="9525">
            <a:noFill/>
            <a:miter lim="800000"/>
            <a:headEnd/>
            <a:tailEnd/>
          </a:ln>
          <a:effectLst>
            <a:outerShdw dist="107763" dir="13500000" algn="ctr" rotWithShape="0">
              <a:srgbClr val="808080">
                <a:alpha val="50000"/>
              </a:srgbClr>
            </a:outerShdw>
          </a:effectLst>
        </p:spPr>
      </p:pic>
      <p:sp>
        <p:nvSpPr>
          <p:cNvPr id="3093" name="Rectangle 23"/>
          <p:cNvSpPr>
            <a:spLocks noChangeArrowheads="1"/>
          </p:cNvSpPr>
          <p:nvPr/>
        </p:nvSpPr>
        <p:spPr bwMode="auto">
          <a:xfrm>
            <a:off x="1066800" y="152400"/>
            <a:ext cx="6781800" cy="579438"/>
          </a:xfrm>
          <a:prstGeom prst="rect">
            <a:avLst/>
          </a:prstGeom>
          <a:noFill/>
          <a:ln w="9525">
            <a:noFill/>
            <a:miter lim="800000"/>
            <a:headEnd/>
            <a:tailEnd/>
          </a:ln>
        </p:spPr>
        <p:txBody>
          <a:bodyPr>
            <a:spAutoFit/>
          </a:bodyPr>
          <a:lstStyle/>
          <a:p>
            <a:pPr algn="ctr"/>
            <a:r>
              <a:rPr lang="en-US" sz="3200" b="1" i="1">
                <a:solidFill>
                  <a:srgbClr val="003399"/>
                </a:solidFill>
                <a:latin typeface="Times New Roman" pitchFamily="18" charset="0"/>
                <a:cs typeface="Times New Roman" pitchFamily="18" charset="0"/>
              </a:rPr>
              <a:t>Những bông hoa những bài ca</a:t>
            </a:r>
          </a:p>
        </p:txBody>
      </p:sp>
      <p:pic>
        <p:nvPicPr>
          <p:cNvPr id="202776" name="Picture 24"/>
          <p:cNvPicPr>
            <a:picLocks noGrp="1" noChangeAspect="1" noChangeArrowheads="1"/>
          </p:cNvPicPr>
          <p:nvPr>
            <p:ph type="body" idx="1"/>
          </p:nvPr>
        </p:nvPicPr>
        <p:blipFill>
          <a:blip r:embed="rId4"/>
          <a:srcRect/>
          <a:stretch>
            <a:fillRect/>
          </a:stretch>
        </p:blipFill>
        <p:spPr>
          <a:xfrm>
            <a:off x="685800" y="762000"/>
            <a:ext cx="7620000" cy="5632450"/>
          </a:xfrm>
          <a:noFill/>
        </p:spPr>
      </p:pic>
      <p:pic>
        <p:nvPicPr>
          <p:cNvPr id="202777" name="Nhung bong hoa nhung bai ca - Dang cap nhat.mp3">
            <a:hlinkClick r:id="" action="ppaction://media"/>
          </p:cNvPr>
          <p:cNvPicPr>
            <a:picLocks noRot="1" noChangeAspect="1" noChangeArrowheads="1"/>
          </p:cNvPicPr>
          <p:nvPr>
            <a:audioFile r:link="rId1"/>
          </p:nvPr>
        </p:nvPicPr>
        <p:blipFill>
          <a:blip r:embed="rId5"/>
          <a:srcRect/>
          <a:stretch>
            <a:fillRect/>
          </a:stretch>
        </p:blipFill>
        <p:spPr bwMode="auto">
          <a:xfrm>
            <a:off x="1524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3000" fill="hold" nodeType="withEffect">
                                  <p:stCondLst>
                                    <p:cond delay="0"/>
                                  </p:stCondLst>
                                  <p:childTnLst>
                                    <p:set>
                                      <p:cBhvr>
                                        <p:cTn id="6" dur="1" fill="hold">
                                          <p:stCondLst>
                                            <p:cond delay="0"/>
                                          </p:stCondLst>
                                        </p:cTn>
                                        <p:tgtEl>
                                          <p:spTgt spid="39955"/>
                                        </p:tgtEl>
                                        <p:attrNameLst>
                                          <p:attrName>style.visibility</p:attrName>
                                        </p:attrNameLst>
                                      </p:cBhvr>
                                      <p:to>
                                        <p:strVal val="visible"/>
                                      </p:to>
                                    </p:set>
                                    <p:animEffect transition="in" filter="fade">
                                      <p:cBhvr>
                                        <p:cTn id="7" dur="3000"/>
                                        <p:tgtEl>
                                          <p:spTgt spid="39955"/>
                                        </p:tgtEl>
                                      </p:cBhvr>
                                    </p:animEffect>
                                  </p:childTnLst>
                                </p:cTn>
                              </p:par>
                              <p:par>
                                <p:cTn id="8" presetID="10" presetClass="entr" presetSubtype="0" repeatCount="300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0"/>
                                        <p:tgtEl>
                                          <p:spTgt spid="2"/>
                                        </p:tgtEl>
                                      </p:cBhvr>
                                    </p:animEffect>
                                  </p:childTnLst>
                                </p:cTn>
                              </p:par>
                              <p:par>
                                <p:cTn id="11" presetID="10" presetClass="entr" presetSubtype="0" repeatCount="3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par>
                                <p:cTn id="14" presetID="10" presetClass="entr" presetSubtype="0" repeatCount="300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3000"/>
                                        <p:tgtEl>
                                          <p:spTgt spid="4"/>
                                        </p:tgtEl>
                                      </p:cBhvr>
                                    </p:animEffect>
                                  </p:childTnLst>
                                </p:cTn>
                              </p:par>
                              <p:par>
                                <p:cTn id="17" presetID="10" presetClass="entr" presetSubtype="0" repeatCount="3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par>
                                <p:cTn id="20" presetID="10" presetClass="entr" presetSubtype="0" repeatCount="3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childTnLst>
                                </p:cTn>
                              </p:par>
                              <p:par>
                                <p:cTn id="23" presetID="10" presetClass="entr" presetSubtype="0" repeatCount="3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childTnLst>
                                </p:cTn>
                              </p:par>
                              <p:par>
                                <p:cTn id="26" presetID="10" presetClass="entr" presetSubtype="0" repeatCount="300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3000"/>
                                        <p:tgtEl>
                                          <p:spTgt spid="8"/>
                                        </p:tgtEl>
                                      </p:cBhvr>
                                    </p:animEffect>
                                  </p:childTnLst>
                                </p:cTn>
                              </p:par>
                              <p:par>
                                <p:cTn id="29" presetID="10" presetClass="entr" presetSubtype="0" repeatCount="3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3000"/>
                                        <p:tgtEl>
                                          <p:spTgt spid="9"/>
                                        </p:tgtEl>
                                      </p:cBhvr>
                                    </p:animEffect>
                                  </p:childTnLst>
                                </p:cTn>
                              </p:par>
                              <p:par>
                                <p:cTn id="32" presetID="10" presetClass="entr" presetSubtype="0" repeatCount="300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000"/>
                                        <p:tgtEl>
                                          <p:spTgt spid="10"/>
                                        </p:tgtEl>
                                      </p:cBhvr>
                                    </p:animEffect>
                                  </p:childTnLst>
                                </p:cTn>
                              </p:par>
                              <p:par>
                                <p:cTn id="35" presetID="10" presetClass="entr" presetSubtype="0" repeatCount="300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0"/>
                                        <p:tgtEl>
                                          <p:spTgt spid="11"/>
                                        </p:tgtEl>
                                      </p:cBhvr>
                                    </p:animEffect>
                                  </p:childTnLst>
                                </p:cTn>
                              </p:par>
                              <p:par>
                                <p:cTn id="38" presetID="10" presetClass="entr" presetSubtype="0" repeatCount="3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3000"/>
                                        <p:tgtEl>
                                          <p:spTgt spid="12"/>
                                        </p:tgtEl>
                                      </p:cBhvr>
                                    </p:animEffect>
                                  </p:childTnLst>
                                </p:cTn>
                              </p:par>
                              <p:par>
                                <p:cTn id="41" presetID="10" presetClass="entr" presetSubtype="0" repeatCount="300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3000"/>
                                        <p:tgtEl>
                                          <p:spTgt spid="13"/>
                                        </p:tgtEl>
                                      </p:cBhvr>
                                    </p:animEffect>
                                  </p:childTnLst>
                                </p:cTn>
                              </p:par>
                              <p:par>
                                <p:cTn id="44" presetID="10" presetClass="entr" presetSubtype="0" repeatCount="3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3000"/>
                                        <p:tgtEl>
                                          <p:spTgt spid="14"/>
                                        </p:tgtEl>
                                      </p:cBhvr>
                                    </p:animEffect>
                                  </p:childTnLst>
                                </p:cTn>
                              </p:par>
                              <p:par>
                                <p:cTn id="47" presetID="10" presetClass="entr" presetSubtype="0" repeatCount="300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0"/>
                                        <p:tgtEl>
                                          <p:spTgt spid="15"/>
                                        </p:tgtEl>
                                      </p:cBhvr>
                                    </p:animEffect>
                                  </p:childTnLst>
                                </p:cTn>
                              </p:par>
                              <p:par>
                                <p:cTn id="50" presetID="10" presetClass="entr" presetSubtype="0" repeatCount="300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3000"/>
                                        <p:tgtEl>
                                          <p:spTgt spid="16"/>
                                        </p:tgtEl>
                                      </p:cBhvr>
                                    </p:animEffect>
                                  </p:childTnLst>
                                </p:cTn>
                              </p:par>
                              <p:par>
                                <p:cTn id="53" presetID="10" presetClass="entr" presetSubtype="0" repeatCount="3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3000"/>
                                        <p:tgtEl>
                                          <p:spTgt spid="17"/>
                                        </p:tgtEl>
                                      </p:cBhvr>
                                    </p:animEffect>
                                  </p:childTnLst>
                                </p:cTn>
                              </p:par>
                              <p:par>
                                <p:cTn id="56" presetID="10" presetClass="entr" presetSubtype="0" repeatCount="300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3000"/>
                                        <p:tgtEl>
                                          <p:spTgt spid="18"/>
                                        </p:tgtEl>
                                      </p:cBhvr>
                                    </p:animEffect>
                                  </p:childTnLst>
                                </p:cTn>
                              </p:par>
                              <p:par>
                                <p:cTn id="59" presetID="10" presetClass="entr" presetSubtype="0" repeatCount="300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3000"/>
                                        <p:tgtEl>
                                          <p:spTgt spid="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02776"/>
                                        </p:tgtEl>
                                        <p:attrNameLst>
                                          <p:attrName>style.visibility</p:attrName>
                                        </p:attrNameLst>
                                      </p:cBhvr>
                                      <p:to>
                                        <p:strVal val="visible"/>
                                      </p:to>
                                    </p:set>
                                  </p:childTnLst>
                                </p:cTn>
                              </p:par>
                            </p:childTnLst>
                          </p:cTn>
                        </p:par>
                        <p:par>
                          <p:cTn id="66" fill="hold" nodeType="afterGroup">
                            <p:stCondLst>
                              <p:cond delay="0"/>
                            </p:stCondLst>
                            <p:childTnLst>
                              <p:par>
                                <p:cTn id="67" presetID="1" presetClass="mediacall" presetSubtype="0" fill="hold" nodeType="afterEffect">
                                  <p:stCondLst>
                                    <p:cond delay="0"/>
                                  </p:stCondLst>
                                  <p:childTnLst>
                                    <p:cmd type="call" cmd="playFrom(0.0)">
                                      <p:cBhvr>
                                        <p:cTn id="68" dur="232542" fill="hold"/>
                                        <p:tgtEl>
                                          <p:spTgt spid="2027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20277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12" name="Picture 20" descr="nhagiao5dp4[1]"/>
          <p:cNvPicPr>
            <a:picLocks noChangeAspect="1" noChangeArrowheads="1"/>
          </p:cNvPicPr>
          <p:nvPr/>
        </p:nvPicPr>
        <p:blipFill>
          <a:blip r:embed="rId2">
            <a:lum bright="40000"/>
          </a:blip>
          <a:srcRect/>
          <a:stretch>
            <a:fillRect/>
          </a:stretch>
        </p:blipFill>
        <p:spPr bwMode="auto">
          <a:xfrm>
            <a:off x="0" y="0"/>
            <a:ext cx="8991600" cy="6858000"/>
          </a:xfrm>
          <a:prstGeom prst="rect">
            <a:avLst/>
          </a:prstGeom>
          <a:noFill/>
          <a:ln w="9525">
            <a:noFill/>
            <a:miter lim="800000"/>
            <a:headEnd/>
            <a:tailEnd/>
          </a:ln>
        </p:spPr>
      </p:pic>
      <p:sp>
        <p:nvSpPr>
          <p:cNvPr id="8194" name="Rectangle 2"/>
          <p:cNvSpPr>
            <a:spLocks noGrp="1" noChangeArrowheads="1"/>
          </p:cNvSpPr>
          <p:nvPr>
            <p:ph type="title" idx="4294967295"/>
          </p:nvPr>
        </p:nvSpPr>
        <p:spPr>
          <a:xfrm>
            <a:off x="0" y="457200"/>
            <a:ext cx="9144000" cy="1143000"/>
          </a:xfrm>
        </p:spPr>
        <p:txBody>
          <a:bodyPr/>
          <a:lstStyle/>
          <a:p>
            <a:pPr eaLnBrk="1" hangingPunct="1"/>
            <a:r>
              <a:rPr lang="en-US" smtClean="0">
                <a:solidFill>
                  <a:schemeClr val="accent2"/>
                </a:solidFill>
                <a:latin typeface="Times New Roman" pitchFamily="18" charset="0"/>
                <a:cs typeface="Times New Roman" pitchFamily="18" charset="0"/>
              </a:rPr>
              <a:t>Ôn tập bài hát: </a:t>
            </a:r>
            <a:r>
              <a:rPr lang="en-US" i="1" smtClean="0">
                <a:solidFill>
                  <a:schemeClr val="hlink"/>
                </a:solidFill>
                <a:latin typeface="Times New Roman" pitchFamily="18" charset="0"/>
                <a:cs typeface="Times New Roman" pitchFamily="18" charset="0"/>
              </a:rPr>
              <a:t>Những bông hoa, những bài ca</a:t>
            </a:r>
          </a:p>
        </p:txBody>
      </p:sp>
      <p:sp>
        <p:nvSpPr>
          <p:cNvPr id="4100" name="Rectangle 3"/>
          <p:cNvSpPr>
            <a:spLocks noGrp="1" noChangeArrowheads="1"/>
          </p:cNvSpPr>
          <p:nvPr>
            <p:ph type="body" idx="4294967295"/>
          </p:nvPr>
        </p:nvSpPr>
        <p:spPr>
          <a:xfrm>
            <a:off x="0" y="5562600"/>
            <a:ext cx="8229600" cy="1371600"/>
          </a:xfrm>
        </p:spPr>
        <p:txBody>
          <a:bodyPr/>
          <a:lstStyle/>
          <a:p>
            <a:pPr eaLnBrk="1" hangingPunct="1">
              <a:buFontTx/>
              <a:buNone/>
            </a:pPr>
            <a:r>
              <a:rPr lang="en-US" sz="2800" smtClean="0">
                <a:solidFill>
                  <a:schemeClr val="folHlink"/>
                </a:solidFill>
                <a:latin typeface="Times New Roman" pitchFamily="18" charset="0"/>
                <a:cs typeface="Times New Roman" pitchFamily="18" charset="0"/>
              </a:rPr>
              <a:t>       </a:t>
            </a:r>
            <a:endParaRPr lang="en-US" sz="2800" smtClean="0">
              <a:solidFill>
                <a:schemeClr val="accent2"/>
              </a:solidFill>
              <a:latin typeface="Times New Roman" pitchFamily="18" charset="0"/>
              <a:cs typeface="Times New Roman" pitchFamily="18" charset="0"/>
            </a:endParaRPr>
          </a:p>
        </p:txBody>
      </p:sp>
      <p:sp>
        <p:nvSpPr>
          <p:cNvPr id="8199" name="Rectangle 7"/>
          <p:cNvSpPr>
            <a:spLocks noChangeArrowheads="1"/>
          </p:cNvSpPr>
          <p:nvPr/>
        </p:nvSpPr>
        <p:spPr bwMode="auto">
          <a:xfrm>
            <a:off x="0" y="2133600"/>
            <a:ext cx="9144000" cy="2262158"/>
          </a:xfrm>
          <a:prstGeom prst="rect">
            <a:avLst/>
          </a:prstGeom>
          <a:noFill/>
          <a:ln w="9525">
            <a:noFill/>
            <a:miter lim="800000"/>
            <a:headEnd/>
            <a:tailEnd/>
          </a:ln>
        </p:spPr>
        <p:txBody>
          <a:bodyPr>
            <a:spAutoFit/>
          </a:bodyPr>
          <a:lstStyle/>
          <a:p>
            <a:pPr lvl="1">
              <a:spcBef>
                <a:spcPct val="50000"/>
              </a:spcBef>
            </a:pPr>
            <a:r>
              <a:rPr lang="en-US" sz="5400">
                <a:latin typeface="Times New Roman" pitchFamily="18" charset="0"/>
                <a:cs typeface="Times New Roman" pitchFamily="18" charset="0"/>
              </a:rPr>
              <a:t>           </a:t>
            </a:r>
            <a:r>
              <a:rPr lang="en-US" sz="6000">
                <a:latin typeface="Times New Roman" pitchFamily="18" charset="0"/>
                <a:cs typeface="Times New Roman" pitchFamily="18" charset="0"/>
              </a:rPr>
              <a:t>Hoạt động 1</a:t>
            </a:r>
          </a:p>
          <a:p>
            <a:pPr lvl="1">
              <a:spcBef>
                <a:spcPct val="50000"/>
              </a:spcBef>
            </a:pPr>
            <a:r>
              <a:rPr lang="en-US" sz="5400">
                <a:solidFill>
                  <a:srgbClr val="FF0000"/>
                </a:solidFill>
                <a:latin typeface="Times New Roman" pitchFamily="18" charset="0"/>
                <a:cs typeface="Times New Roman" pitchFamily="18" charset="0"/>
              </a:rPr>
              <a:t>Hát kết hợp vỗ tay theo phách.</a:t>
            </a:r>
          </a:p>
        </p:txBody>
      </p:sp>
      <p:pic>
        <p:nvPicPr>
          <p:cNvPr id="8205" name="Picture 13" descr="Not moc kep"/>
          <p:cNvPicPr>
            <a:picLocks noChangeAspect="1" noChangeArrowheads="1"/>
          </p:cNvPicPr>
          <p:nvPr/>
        </p:nvPicPr>
        <p:blipFill>
          <a:blip r:embed="rId3"/>
          <a:srcRect/>
          <a:stretch>
            <a:fillRect/>
          </a:stretch>
        </p:blipFill>
        <p:spPr bwMode="auto">
          <a:xfrm>
            <a:off x="990600" y="1828800"/>
            <a:ext cx="790575"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8199">
                                            <p:txEl>
                                              <p:pRg st="0" end="0"/>
                                            </p:txEl>
                                          </p:spTgt>
                                        </p:tgtEl>
                                        <p:attrNameLst>
                                          <p:attrName>style.visibility</p:attrName>
                                        </p:attrNameLst>
                                      </p:cBhvr>
                                      <p:to>
                                        <p:strVal val="visible"/>
                                      </p:to>
                                    </p:set>
                                    <p:animEffect transition="in" filter="plus(in)">
                                      <p:cBhvr>
                                        <p:cTn id="12" dur="2000"/>
                                        <p:tgtEl>
                                          <p:spTgt spid="81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9">
                                            <p:txEl>
                                              <p:pRg st="1" end="1"/>
                                            </p:txEl>
                                          </p:spTgt>
                                        </p:tgtEl>
                                        <p:attrNameLst>
                                          <p:attrName>style.visibility</p:attrName>
                                        </p:attrNameLst>
                                      </p:cBhvr>
                                      <p:to>
                                        <p:strVal val="visible"/>
                                      </p:to>
                                    </p:set>
                                    <p:animEffect transition="in" filter="dissolve">
                                      <p:cBhvr>
                                        <p:cTn id="17" dur="500"/>
                                        <p:tgtEl>
                                          <p:spTgt spid="81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205"/>
                                        </p:tgtEl>
                                        <p:attrNameLst>
                                          <p:attrName>style.visibility</p:attrName>
                                        </p:attrNameLst>
                                      </p:cBhvr>
                                      <p:to>
                                        <p:strVal val="visible"/>
                                      </p:to>
                                    </p:set>
                                  </p:childTnLst>
                                </p:cTn>
                              </p:par>
                              <p:par>
                                <p:cTn id="22" presetID="18" presetClass="entr" presetSubtype="6" fill="hold" nodeType="withEffect">
                                  <p:stCondLst>
                                    <p:cond delay="0"/>
                                  </p:stCondLst>
                                  <p:childTnLst>
                                    <p:set>
                                      <p:cBhvr>
                                        <p:cTn id="23" dur="1" fill="hold">
                                          <p:stCondLst>
                                            <p:cond delay="0"/>
                                          </p:stCondLst>
                                        </p:cTn>
                                        <p:tgtEl>
                                          <p:spTgt spid="8212"/>
                                        </p:tgtEl>
                                        <p:attrNameLst>
                                          <p:attrName>style.visibility</p:attrName>
                                        </p:attrNameLst>
                                      </p:cBhvr>
                                      <p:to>
                                        <p:strVal val="visible"/>
                                      </p:to>
                                    </p:set>
                                    <p:animEffect transition="in" filter="strips(downRight)">
                                      <p:cBhvr>
                                        <p:cTn id="24" dur="10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12" name="Picture 8" descr="nhagiao1_337%5B1%5D_580[1]"/>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noFill/>
          <a:ln w="9525">
            <a:noFill/>
            <a:miter lim="800000"/>
            <a:headEnd/>
            <a:tailEnd/>
          </a:ln>
        </p:spPr>
      </p:pic>
      <p:sp>
        <p:nvSpPr>
          <p:cNvPr id="123906" name="Rectangle 2"/>
          <p:cNvSpPr>
            <a:spLocks noGrp="1" noChangeArrowheads="1"/>
          </p:cNvSpPr>
          <p:nvPr>
            <p:ph type="title"/>
          </p:nvPr>
        </p:nvSpPr>
        <p:spPr>
          <a:xfrm>
            <a:off x="381000" y="228600"/>
            <a:ext cx="8229600" cy="1143000"/>
          </a:xfrm>
        </p:spPr>
        <p:txBody>
          <a:bodyPr/>
          <a:lstStyle/>
          <a:p>
            <a:pPr eaLnBrk="1" hangingPunct="1"/>
            <a:r>
              <a:rPr lang="en-US" sz="6000" smtClean="0">
                <a:solidFill>
                  <a:schemeClr val="tx1"/>
                </a:solidFill>
                <a:latin typeface="Times New Roman" pitchFamily="18" charset="0"/>
                <a:cs typeface="Times New Roman" pitchFamily="18" charset="0"/>
              </a:rPr>
              <a:t>Hoạt động 2:</a:t>
            </a:r>
          </a:p>
        </p:txBody>
      </p:sp>
      <p:sp>
        <p:nvSpPr>
          <p:cNvPr id="123907" name="Rectangle 3"/>
          <p:cNvSpPr>
            <a:spLocks noGrp="1" noChangeArrowheads="1"/>
          </p:cNvSpPr>
          <p:nvPr>
            <p:ph type="body" idx="4294967295"/>
          </p:nvPr>
        </p:nvSpPr>
        <p:spPr>
          <a:xfrm>
            <a:off x="533400" y="1981200"/>
            <a:ext cx="8229600" cy="4114800"/>
          </a:xfrm>
        </p:spPr>
        <p:txBody>
          <a:bodyPr/>
          <a:lstStyle/>
          <a:p>
            <a:pPr algn="ctr" eaLnBrk="1" hangingPunct="1">
              <a:buFontTx/>
              <a:buNone/>
            </a:pPr>
            <a:r>
              <a:rPr lang="en-US" sz="4000" smtClean="0">
                <a:solidFill>
                  <a:schemeClr val="folHlink"/>
                </a:solidFill>
                <a:latin typeface="Times New Roman" pitchFamily="18" charset="0"/>
                <a:cs typeface="Times New Roman" pitchFamily="18" charset="0"/>
              </a:rPr>
              <a:t>   </a:t>
            </a:r>
            <a:r>
              <a:rPr lang="en-US" sz="7200" b="1" i="1" smtClean="0">
                <a:solidFill>
                  <a:srgbClr val="CC3300"/>
                </a:solidFill>
                <a:latin typeface="Times New Roman" pitchFamily="18" charset="0"/>
                <a:cs typeface="Times New Roman" pitchFamily="18" charset="0"/>
              </a:rPr>
              <a:t>Hát kết hợp vận động múa phụ hoạ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Effect transition="in" filter="checkerboard(across)">
                                      <p:cBhvr>
                                        <p:cTn id="12" dur="500"/>
                                        <p:tgtEl>
                                          <p:spTgt spid="123907">
                                            <p:txEl>
                                              <p:pRg st="0" end="0"/>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123912"/>
                                        </p:tgtEl>
                                        <p:attrNameLst>
                                          <p:attrName>style.visibility</p:attrName>
                                        </p:attrNameLst>
                                      </p:cBhvr>
                                      <p:to>
                                        <p:strVal val="visible"/>
                                      </p:to>
                                    </p:set>
                                    <p:animEffect transition="in" filter="box(out)">
                                      <p:cBhvr>
                                        <p:cTn id="15" dur="10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50" name="Picture 10" descr="nhagiao5dp4[1]"/>
          <p:cNvPicPr>
            <a:picLocks noChangeAspect="1" noChangeArrowheads="1"/>
          </p:cNvPicPr>
          <p:nvPr/>
        </p:nvPicPr>
        <p:blipFill>
          <a:blip r:embed="rId2">
            <a:lum bright="22000"/>
          </a:blip>
          <a:srcRect/>
          <a:stretch>
            <a:fillRect/>
          </a:stretch>
        </p:blipFill>
        <p:spPr bwMode="auto">
          <a:xfrm>
            <a:off x="0" y="0"/>
            <a:ext cx="9144000" cy="6934200"/>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pPr eaLnBrk="1" hangingPunct="1"/>
            <a:r>
              <a:rPr lang="en-US" sz="6600" b="1" i="1" smtClean="0">
                <a:solidFill>
                  <a:schemeClr val="tx1"/>
                </a:solidFill>
              </a:rPr>
              <a:t>Hát kết hợp biểu diễn</a:t>
            </a:r>
          </a:p>
        </p:txBody>
      </p:sp>
      <p:sp>
        <p:nvSpPr>
          <p:cNvPr id="10243" name="Rectangle 3"/>
          <p:cNvSpPr>
            <a:spLocks noGrp="1" noChangeArrowheads="1"/>
          </p:cNvSpPr>
          <p:nvPr>
            <p:ph type="body" idx="4294967295"/>
          </p:nvPr>
        </p:nvSpPr>
        <p:spPr>
          <a:xfrm>
            <a:off x="381000" y="2286000"/>
            <a:ext cx="8305800" cy="1457325"/>
          </a:xfrm>
        </p:spPr>
        <p:txBody>
          <a:bodyPr/>
          <a:lstStyle/>
          <a:p>
            <a:pPr lvl="1" algn="ctr" eaLnBrk="1" hangingPunct="1">
              <a:lnSpc>
                <a:spcPct val="90000"/>
              </a:lnSpc>
              <a:buFontTx/>
              <a:buNone/>
            </a:pPr>
            <a:r>
              <a:rPr lang="en-US" sz="4800" dirty="0" err="1" smtClean="0">
                <a:solidFill>
                  <a:srgbClr val="003399"/>
                </a:solidFill>
                <a:latin typeface="Times New Roman" pitchFamily="18" charset="0"/>
                <a:cs typeface="Times New Roman" pitchFamily="18" charset="0"/>
              </a:rPr>
              <a:t>Cả</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lớp</a:t>
            </a:r>
            <a:r>
              <a:rPr lang="en-US" sz="4800" dirty="0" smtClean="0">
                <a:solidFill>
                  <a:srgbClr val="003399"/>
                </a:solidFill>
                <a:latin typeface="Times New Roman" pitchFamily="18" charset="0"/>
                <a:cs typeface="Times New Roman" pitchFamily="18" charset="0"/>
              </a:rPr>
              <a:t> chia </a:t>
            </a:r>
            <a:r>
              <a:rPr lang="en-US" sz="4800" dirty="0" err="1" smtClean="0">
                <a:solidFill>
                  <a:srgbClr val="003399"/>
                </a:solidFill>
                <a:latin typeface="Times New Roman" pitchFamily="18" charset="0"/>
                <a:cs typeface="Times New Roman" pitchFamily="18" charset="0"/>
              </a:rPr>
              <a:t>thành</a:t>
            </a:r>
            <a:r>
              <a:rPr lang="en-US" sz="4800" dirty="0" smtClean="0">
                <a:solidFill>
                  <a:srgbClr val="003399"/>
                </a:solidFill>
                <a:latin typeface="Times New Roman" pitchFamily="18" charset="0"/>
                <a:cs typeface="Times New Roman" pitchFamily="18" charset="0"/>
              </a:rPr>
              <a:t> 3 </a:t>
            </a:r>
            <a:r>
              <a:rPr lang="en-US" sz="4800" dirty="0" err="1" smtClean="0">
                <a:solidFill>
                  <a:srgbClr val="003399"/>
                </a:solidFill>
                <a:latin typeface="Times New Roman" pitchFamily="18" charset="0"/>
                <a:cs typeface="Times New Roman" pitchFamily="18" charset="0"/>
              </a:rPr>
              <a:t>nhóm</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các</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nhóm</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chuẩn</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bị</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động</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tác</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phụ</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hoạ</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cho</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nhóm</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của</a:t>
            </a:r>
            <a:r>
              <a:rPr lang="en-US" sz="4800" dirty="0" smtClean="0">
                <a:solidFill>
                  <a:srgbClr val="003399"/>
                </a:solidFill>
                <a:latin typeface="Times New Roman" pitchFamily="18" charset="0"/>
                <a:cs typeface="Times New Roman" pitchFamily="18" charset="0"/>
              </a:rPr>
              <a:t> </a:t>
            </a:r>
            <a:r>
              <a:rPr lang="en-US" sz="4800" dirty="0" err="1" smtClean="0">
                <a:solidFill>
                  <a:srgbClr val="003399"/>
                </a:solidFill>
                <a:latin typeface="Times New Roman" pitchFamily="18" charset="0"/>
                <a:cs typeface="Times New Roman" pitchFamily="18" charset="0"/>
              </a:rPr>
              <a:t>mình</a:t>
            </a:r>
            <a:endParaRPr lang="en-US" sz="4800" dirty="0" smtClean="0">
              <a:solidFill>
                <a:srgbClr val="003399"/>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3"/>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 calcmode="lin" valueType="num">
                                      <p:cBhvr>
                                        <p:cTn id="14" dur="1000" fill="hold"/>
                                        <p:tgtEl>
                                          <p:spTgt spid="1024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43">
                                            <p:txEl>
                                              <p:pRg st="0" end="0"/>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0250"/>
                                        </p:tgtEl>
                                        <p:attrNameLst>
                                          <p:attrName>style.visibility</p:attrName>
                                        </p:attrNameLst>
                                      </p:cBhvr>
                                      <p:to>
                                        <p:strVal val="visible"/>
                                      </p:to>
                                    </p:set>
                                    <p:anim calcmode="lin" valueType="num">
                                      <p:cBhvr>
                                        <p:cTn id="19" dur="1000" fill="hold"/>
                                        <p:tgtEl>
                                          <p:spTgt spid="10250"/>
                                        </p:tgtEl>
                                        <p:attrNameLst>
                                          <p:attrName>ppt_w</p:attrName>
                                        </p:attrNameLst>
                                      </p:cBhvr>
                                      <p:tavLst>
                                        <p:tav tm="0">
                                          <p:val>
                                            <p:fltVal val="0"/>
                                          </p:val>
                                        </p:tav>
                                        <p:tav tm="100000">
                                          <p:val>
                                            <p:strVal val="#ppt_w"/>
                                          </p:val>
                                        </p:tav>
                                      </p:tavLst>
                                    </p:anim>
                                    <p:anim calcmode="lin" valueType="num">
                                      <p:cBhvr>
                                        <p:cTn id="20" dur="1000" fill="hold"/>
                                        <p:tgtEl>
                                          <p:spTgt spid="10250"/>
                                        </p:tgtEl>
                                        <p:attrNameLst>
                                          <p:attrName>ppt_h</p:attrName>
                                        </p:attrNameLst>
                                      </p:cBhvr>
                                      <p:tavLst>
                                        <p:tav tm="0">
                                          <p:val>
                                            <p:fltVal val="0"/>
                                          </p:val>
                                        </p:tav>
                                        <p:tav tm="100000">
                                          <p:val>
                                            <p:strVal val="#ppt_h"/>
                                          </p:val>
                                        </p:tav>
                                      </p:tavLst>
                                    </p:anim>
                                    <p:anim calcmode="lin" valueType="num">
                                      <p:cBhvr>
                                        <p:cTn id="21" dur="1000" fill="hold"/>
                                        <p:tgtEl>
                                          <p:spTgt spid="10250"/>
                                        </p:tgtEl>
                                        <p:attrNameLst>
                                          <p:attrName>style.rotation</p:attrName>
                                        </p:attrNameLst>
                                      </p:cBhvr>
                                      <p:tavLst>
                                        <p:tav tm="0">
                                          <p:val>
                                            <p:fltVal val="90"/>
                                          </p:val>
                                        </p:tav>
                                        <p:tav tm="100000">
                                          <p:val>
                                            <p:fltVal val="0"/>
                                          </p:val>
                                        </p:tav>
                                      </p:tavLst>
                                    </p:anim>
                                    <p:animEffect transition="in" filter="fade">
                                      <p:cBhvr>
                                        <p:cTn id="22" dur="1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55" name="Picture 15" descr="hoaaq1aq3[1]"/>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p:spPr>
      </p:pic>
      <p:sp>
        <p:nvSpPr>
          <p:cNvPr id="112647" name="Text Box 7"/>
          <p:cNvSpPr txBox="1">
            <a:spLocks noChangeArrowheads="1"/>
          </p:cNvSpPr>
          <p:nvPr/>
        </p:nvSpPr>
        <p:spPr bwMode="auto">
          <a:xfrm>
            <a:off x="4419600" y="1905000"/>
            <a:ext cx="1981200" cy="579438"/>
          </a:xfrm>
          <a:prstGeom prst="rect">
            <a:avLst/>
          </a:prstGeom>
          <a:noFill/>
          <a:ln w="9525">
            <a:noFill/>
            <a:miter lim="800000"/>
            <a:headEnd/>
            <a:tailEnd/>
          </a:ln>
        </p:spPr>
        <p:txBody>
          <a:bodyPr>
            <a:spAutoFit/>
          </a:bodyPr>
          <a:lstStyle/>
          <a:p>
            <a:pPr eaLnBrk="0" hangingPunct="0"/>
            <a:r>
              <a:rPr lang="en-US" sz="3200">
                <a:latin typeface="Times New Roman" pitchFamily="18" charset="0"/>
                <a:cs typeface="Times New Roman" pitchFamily="18" charset="0"/>
              </a:rPr>
              <a:t> </a:t>
            </a:r>
            <a:endParaRPr lang="en-US" sz="3200">
              <a:solidFill>
                <a:srgbClr val="FF0000"/>
              </a:solidFill>
              <a:latin typeface="Times New Roman" pitchFamily="18" charset="0"/>
              <a:cs typeface="Times New Roman" pitchFamily="18" charset="0"/>
            </a:endParaRPr>
          </a:p>
        </p:txBody>
      </p:sp>
      <p:sp>
        <p:nvSpPr>
          <p:cNvPr id="112649" name="Text Box 9"/>
          <p:cNvSpPr txBox="1">
            <a:spLocks noChangeArrowheads="1"/>
          </p:cNvSpPr>
          <p:nvPr/>
        </p:nvSpPr>
        <p:spPr bwMode="auto">
          <a:xfrm>
            <a:off x="4953000" y="3048000"/>
            <a:ext cx="1828800" cy="579438"/>
          </a:xfrm>
          <a:prstGeom prst="rect">
            <a:avLst/>
          </a:prstGeom>
          <a:noFill/>
          <a:ln w="9525">
            <a:noFill/>
            <a:miter lim="800000"/>
            <a:headEnd/>
            <a:tailEnd/>
          </a:ln>
        </p:spPr>
        <p:txBody>
          <a:bodyPr>
            <a:spAutoFit/>
          </a:bodyPr>
          <a:lstStyle/>
          <a:p>
            <a:pPr eaLnBrk="0" hangingPunct="0"/>
            <a:r>
              <a:rPr lang="en-US" sz="3200">
                <a:solidFill>
                  <a:srgbClr val="FF0000"/>
                </a:solidFill>
                <a:latin typeface="Times New Roman" pitchFamily="18" charset="0"/>
                <a:cs typeface="Times New Roman" pitchFamily="18" charset="0"/>
              </a:rPr>
              <a:t>    </a:t>
            </a:r>
          </a:p>
        </p:txBody>
      </p:sp>
      <p:sp>
        <p:nvSpPr>
          <p:cNvPr id="7173" name="Text Box 10"/>
          <p:cNvSpPr txBox="1">
            <a:spLocks noChangeArrowheads="1"/>
          </p:cNvSpPr>
          <p:nvPr/>
        </p:nvSpPr>
        <p:spPr bwMode="auto">
          <a:xfrm>
            <a:off x="5943600" y="4114800"/>
            <a:ext cx="2454275" cy="579438"/>
          </a:xfrm>
          <a:prstGeom prst="rect">
            <a:avLst/>
          </a:prstGeom>
          <a:noFill/>
          <a:ln w="9525">
            <a:noFill/>
            <a:miter lim="800000"/>
            <a:headEnd/>
            <a:tailEnd/>
          </a:ln>
        </p:spPr>
        <p:txBody>
          <a:bodyPr>
            <a:spAutoFit/>
          </a:bodyPr>
          <a:lstStyle/>
          <a:p>
            <a:pPr eaLnBrk="0" hangingPunct="0"/>
            <a:r>
              <a:rPr lang="en-US" sz="3200">
                <a:latin typeface="Times New Roman" pitchFamily="18" charset="0"/>
                <a:cs typeface="Times New Roman" pitchFamily="18" charset="0"/>
              </a:rPr>
              <a:t>   </a:t>
            </a:r>
            <a:endParaRPr lang="en-US" sz="3200">
              <a:solidFill>
                <a:srgbClr val="FF0000"/>
              </a:solidFill>
              <a:latin typeface="Times New Roman" pitchFamily="18" charset="0"/>
              <a:cs typeface="Times New Roman" pitchFamily="18" charset="0"/>
            </a:endParaRPr>
          </a:p>
        </p:txBody>
      </p:sp>
      <p:sp>
        <p:nvSpPr>
          <p:cNvPr id="7174" name="Rectangle 16"/>
          <p:cNvSpPr>
            <a:spLocks noChangeArrowheads="1"/>
          </p:cNvSpPr>
          <p:nvPr/>
        </p:nvSpPr>
        <p:spPr bwMode="auto">
          <a:xfrm>
            <a:off x="1797118" y="152400"/>
            <a:ext cx="5383076" cy="923330"/>
          </a:xfrm>
          <a:prstGeom prst="rect">
            <a:avLst/>
          </a:prstGeom>
          <a:noFill/>
          <a:ln w="9525">
            <a:noFill/>
            <a:miter lim="800000"/>
            <a:headEnd/>
            <a:tailEnd/>
          </a:ln>
        </p:spPr>
        <p:txBody>
          <a:bodyPr wrap="none">
            <a:spAutoFit/>
          </a:bodyPr>
          <a:lstStyle/>
          <a:p>
            <a:pPr algn="ctr"/>
            <a:r>
              <a:rPr lang="en-US" sz="5400" b="1">
                <a:solidFill>
                  <a:srgbClr val="FF00FF"/>
                </a:solidFill>
                <a:latin typeface="Times New Roman" pitchFamily="18" charset="0"/>
                <a:cs typeface="Times New Roman" pitchFamily="18" charset="0"/>
              </a:rPr>
              <a:t>Trò chơi âm nhạc</a:t>
            </a:r>
          </a:p>
        </p:txBody>
      </p:sp>
      <p:sp>
        <p:nvSpPr>
          <p:cNvPr id="7175" name="Rectangle 17"/>
          <p:cNvSpPr>
            <a:spLocks noChangeArrowheads="1"/>
          </p:cNvSpPr>
          <p:nvPr/>
        </p:nvSpPr>
        <p:spPr bwMode="auto">
          <a:xfrm>
            <a:off x="838200" y="1371600"/>
            <a:ext cx="7696200" cy="3141663"/>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Hãy điền từ còn thiếu vào dấu ....</a:t>
            </a:r>
          </a:p>
          <a:p>
            <a:r>
              <a:rPr lang="en-US" sz="2800">
                <a:solidFill>
                  <a:srgbClr val="0000CC"/>
                </a:solidFill>
                <a:latin typeface="Times New Roman" pitchFamily="18" charset="0"/>
                <a:cs typeface="Times New Roman" pitchFamily="18" charset="0"/>
              </a:rPr>
              <a:t>Nhóm1: Cùng nhau ................. đi đến thăm các thầy các cô.</a:t>
            </a:r>
          </a:p>
          <a:p>
            <a:r>
              <a:rPr lang="en-US" sz="2800">
                <a:solidFill>
                  <a:srgbClr val="0000CC"/>
                </a:solidFill>
                <a:latin typeface="Times New Roman" pitchFamily="18" charset="0"/>
                <a:cs typeface="Times New Roman" pitchFamily="18" charset="0"/>
              </a:rPr>
              <a:t>Nhóm 2: Những khúc ca .................đẹp nhất, chúng em xin tặng các thầy các cô.</a:t>
            </a:r>
          </a:p>
          <a:p>
            <a:r>
              <a:rPr lang="en-US" sz="2800">
                <a:solidFill>
                  <a:srgbClr val="0000CC"/>
                </a:solidFill>
                <a:latin typeface="Times New Roman" pitchFamily="18" charset="0"/>
                <a:cs typeface="Times New Roman" pitchFamily="18" charset="0"/>
              </a:rPr>
              <a:t>Nhóm 3: Thầy cô dạy em mong....................sẽ cùng lớn khôn.</a:t>
            </a:r>
          </a:p>
        </p:txBody>
      </p:sp>
      <p:sp>
        <p:nvSpPr>
          <p:cNvPr id="112658" name="Rectangle 18"/>
          <p:cNvSpPr>
            <a:spLocks noChangeArrowheads="1"/>
          </p:cNvSpPr>
          <p:nvPr/>
        </p:nvSpPr>
        <p:spPr bwMode="auto">
          <a:xfrm>
            <a:off x="4191000" y="1905000"/>
            <a:ext cx="1447800" cy="457200"/>
          </a:xfrm>
          <a:prstGeom prst="rect">
            <a:avLst/>
          </a:prstGeom>
          <a:noFill/>
          <a:ln w="9525">
            <a:noFill/>
            <a:miter lim="800000"/>
            <a:headEnd/>
            <a:tailEnd/>
          </a:ln>
        </p:spPr>
        <p:txBody>
          <a:bodyPr>
            <a:spAutoFit/>
          </a:bodyPr>
          <a:lstStyle/>
          <a:p>
            <a:pPr algn="ctr" eaLnBrk="0" hangingPunct="0"/>
            <a:r>
              <a:rPr lang="en-US" sz="2400">
                <a:solidFill>
                  <a:srgbClr val="FF0000"/>
                </a:solidFill>
                <a:latin typeface="Times New Roman" pitchFamily="18" charset="0"/>
                <a:cs typeface="Times New Roman" pitchFamily="18" charset="0"/>
              </a:rPr>
              <a:t>cầm tay</a:t>
            </a:r>
          </a:p>
        </p:txBody>
      </p:sp>
      <p:sp>
        <p:nvSpPr>
          <p:cNvPr id="112659" name="Rectangle 19"/>
          <p:cNvSpPr>
            <a:spLocks noChangeArrowheads="1"/>
          </p:cNvSpPr>
          <p:nvPr/>
        </p:nvSpPr>
        <p:spPr bwMode="auto">
          <a:xfrm>
            <a:off x="6019800" y="3508375"/>
            <a:ext cx="1752600" cy="457200"/>
          </a:xfrm>
          <a:prstGeom prst="rect">
            <a:avLst/>
          </a:prstGeom>
          <a:noFill/>
          <a:ln w="9525">
            <a:noFill/>
            <a:miter lim="800000"/>
            <a:headEnd/>
            <a:tailEnd/>
          </a:ln>
        </p:spPr>
        <p:txBody>
          <a:bodyPr>
            <a:spAutoFit/>
          </a:bodyPr>
          <a:lstStyle/>
          <a:p>
            <a:pPr algn="ctr" eaLnBrk="0" hangingPunct="0"/>
            <a:r>
              <a:rPr lang="en-US" sz="2400">
                <a:solidFill>
                  <a:srgbClr val="FF0000"/>
                </a:solidFill>
                <a:latin typeface="Times New Roman" pitchFamily="18" charset="0"/>
                <a:cs typeface="Times New Roman" pitchFamily="18" charset="0"/>
              </a:rPr>
              <a:t>chúng em</a:t>
            </a:r>
          </a:p>
        </p:txBody>
      </p:sp>
      <p:sp>
        <p:nvSpPr>
          <p:cNvPr id="112660" name="Rectangle 20"/>
          <p:cNvSpPr>
            <a:spLocks noChangeArrowheads="1"/>
          </p:cNvSpPr>
          <p:nvPr/>
        </p:nvSpPr>
        <p:spPr bwMode="auto">
          <a:xfrm>
            <a:off x="4953000" y="2819400"/>
            <a:ext cx="1524000" cy="762000"/>
          </a:xfrm>
          <a:prstGeom prst="rect">
            <a:avLst/>
          </a:prstGeom>
          <a:noFill/>
          <a:ln w="9525">
            <a:noFill/>
            <a:miter lim="800000"/>
            <a:headEnd/>
            <a:tailEnd/>
          </a:ln>
        </p:spPr>
        <p:txBody>
          <a:bodyPr anchor="ctr"/>
          <a:lstStyle/>
          <a:p>
            <a:pPr algn="ctr"/>
            <a:r>
              <a:rPr lang="en-US" sz="2400">
                <a:solidFill>
                  <a:srgbClr val="FF0000"/>
                </a:solidFill>
                <a:latin typeface="Times New Roman" pitchFamily="18" charset="0"/>
                <a:cs typeface="Times New Roman" pitchFamily="18" charset="0"/>
              </a:rPr>
              <a:t>bao lời</a:t>
            </a:r>
            <a:r>
              <a:rPr lang="en-US" sz="4000">
                <a:solidFill>
                  <a:srgbClr val="FF0000"/>
                </a:solidFill>
                <a:latin typeface="Times New Roman" pitchFamily="18" charset="0"/>
                <a:cs typeface="Times New Roman" pitchFamily="18" charset="0"/>
              </a:rPr>
              <a:t/>
            </a:r>
            <a:br>
              <a:rPr lang="en-US" sz="4000">
                <a:solidFill>
                  <a:srgbClr val="FF0000"/>
                </a:solidFill>
                <a:latin typeface="Times New Roman" pitchFamily="18" charset="0"/>
                <a:cs typeface="Times New Roman" pitchFamily="18" charset="0"/>
              </a:rPr>
            </a:br>
            <a:endParaRPr lang="en-US" sz="400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47">
                                            <p:txEl>
                                              <p:pRg st="0" end="0"/>
                                            </p:txEl>
                                          </p:spTgt>
                                        </p:tgtEl>
                                        <p:attrNameLst>
                                          <p:attrName>style.visibility</p:attrName>
                                        </p:attrNameLst>
                                      </p:cBhvr>
                                      <p:to>
                                        <p:strVal val="visible"/>
                                      </p:to>
                                    </p:set>
                                    <p:animEffect transition="in" filter="dissolve">
                                      <p:cBhvr>
                                        <p:cTn id="7" dur="500"/>
                                        <p:tgtEl>
                                          <p:spTgt spid="1126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49">
                                            <p:txEl>
                                              <p:pRg st="0" end="0"/>
                                            </p:txEl>
                                          </p:spTgt>
                                        </p:tgtEl>
                                        <p:attrNameLst>
                                          <p:attrName>style.visibility</p:attrName>
                                        </p:attrNameLst>
                                      </p:cBhvr>
                                      <p:to>
                                        <p:strVal val="visible"/>
                                      </p:to>
                                    </p:set>
                                    <p:animEffect transition="in" filter="randombar(horizontal)">
                                      <p:cBhvr>
                                        <p:cTn id="12" dur="500"/>
                                        <p:tgtEl>
                                          <p:spTgt spid="112649">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112655"/>
                                        </p:tgtEl>
                                        <p:attrNameLst>
                                          <p:attrName>style.visibility</p:attrName>
                                        </p:attrNameLst>
                                      </p:cBhvr>
                                      <p:to>
                                        <p:strVal val="visible"/>
                                      </p:to>
                                    </p:set>
                                    <p:animEffect transition="in" filter="circle(out)">
                                      <p:cBhvr>
                                        <p:cTn id="15" dur="1000"/>
                                        <p:tgtEl>
                                          <p:spTgt spid="1126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2658">
                                            <p:txEl>
                                              <p:pRg st="0" end="0"/>
                                            </p:txEl>
                                          </p:spTgt>
                                        </p:tgtEl>
                                        <p:attrNameLst>
                                          <p:attrName>style.visibility</p:attrName>
                                        </p:attrNameLst>
                                      </p:cBhvr>
                                      <p:to>
                                        <p:strVal val="visible"/>
                                      </p:to>
                                    </p:set>
                                    <p:animEffect transition="in" filter="fade">
                                      <p:cBhvr>
                                        <p:cTn id="20" dur="2000"/>
                                        <p:tgtEl>
                                          <p:spTgt spid="11265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12660">
                                            <p:txEl>
                                              <p:pRg st="0" end="0"/>
                                            </p:txEl>
                                          </p:spTgt>
                                        </p:tgtEl>
                                        <p:attrNameLst>
                                          <p:attrName>style.visibility</p:attrName>
                                        </p:attrNameLst>
                                      </p:cBhvr>
                                      <p:to>
                                        <p:strVal val="visible"/>
                                      </p:to>
                                    </p:set>
                                    <p:animEffect transition="in" filter="fade">
                                      <p:cBhvr>
                                        <p:cTn id="25" dur="2000"/>
                                        <p:tgtEl>
                                          <p:spTgt spid="11266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2659">
                                            <p:txEl>
                                              <p:pRg st="0" end="0"/>
                                            </p:txEl>
                                          </p:spTgt>
                                        </p:tgtEl>
                                        <p:attrNameLst>
                                          <p:attrName>style.visibility</p:attrName>
                                        </p:attrNameLst>
                                      </p:cBhvr>
                                      <p:to>
                                        <p:strVal val="visible"/>
                                      </p:to>
                                    </p:set>
                                    <p:animEffect transition="in" filter="fade">
                                      <p:cBhvr>
                                        <p:cTn id="30" dur="2000"/>
                                        <p:tgtEl>
                                          <p:spTgt spid="112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9" descr="nhagiao5dp4[1]"/>
          <p:cNvPicPr>
            <a:picLocks noChangeAspect="1" noChangeArrowheads="1"/>
          </p:cNvPicPr>
          <p:nvPr/>
        </p:nvPicPr>
        <p:blipFill>
          <a:blip r:embed="rId2">
            <a:lum bright="40000"/>
          </a:blip>
          <a:srcRect/>
          <a:stretch>
            <a:fillRect/>
          </a:stretch>
        </p:blipFill>
        <p:spPr bwMode="auto">
          <a:xfrm>
            <a:off x="0" y="0"/>
            <a:ext cx="8991600" cy="6858000"/>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eaLnBrk="1" hangingPunct="1"/>
            <a:r>
              <a:rPr lang="en-US" smtClean="0">
                <a:solidFill>
                  <a:schemeClr val="hlink"/>
                </a:solidFill>
              </a:rPr>
              <a:t> </a:t>
            </a:r>
            <a:r>
              <a:rPr lang="en-US" sz="4800" b="1" smtClean="0">
                <a:solidFill>
                  <a:srgbClr val="FF0066"/>
                </a:solidFill>
              </a:rPr>
              <a:t>?</a:t>
            </a:r>
            <a:r>
              <a:rPr lang="en-US" b="1" smtClean="0">
                <a:solidFill>
                  <a:srgbClr val="0000CC"/>
                </a:solidFill>
              </a:rPr>
              <a:t> </a:t>
            </a:r>
            <a:r>
              <a:rPr lang="en-US" sz="4000" b="1" smtClean="0">
                <a:solidFill>
                  <a:srgbClr val="0000CC"/>
                </a:solidFill>
              </a:rPr>
              <a:t>Vậy qua bài hát trên chúng ta thấy mình cần phải làm gì?</a:t>
            </a:r>
          </a:p>
        </p:txBody>
      </p:sp>
      <p:sp>
        <p:nvSpPr>
          <p:cNvPr id="8196" name="Rectangle 3"/>
          <p:cNvSpPr>
            <a:spLocks noGrp="1" noChangeArrowheads="1"/>
          </p:cNvSpPr>
          <p:nvPr>
            <p:ph type="body" idx="4294967295"/>
          </p:nvPr>
        </p:nvSpPr>
        <p:spPr>
          <a:xfrm>
            <a:off x="0" y="1600200"/>
            <a:ext cx="8839200" cy="4114800"/>
          </a:xfrm>
        </p:spPr>
        <p:txBody>
          <a:bodyPr/>
          <a:lstStyle/>
          <a:p>
            <a:pPr eaLnBrk="1" hangingPunct="1"/>
            <a:endParaRPr lang="en-US" smtClean="0">
              <a:solidFill>
                <a:schemeClr val="accent1"/>
              </a:solidFill>
            </a:endParaRPr>
          </a:p>
          <a:p>
            <a:pPr eaLnBrk="1" hangingPunct="1"/>
            <a:endParaRPr lang="en-US" smtClean="0">
              <a:solidFill>
                <a:schemeClr val="accent1"/>
              </a:solidFill>
            </a:endParaRPr>
          </a:p>
        </p:txBody>
      </p:sp>
      <p:sp>
        <p:nvSpPr>
          <p:cNvPr id="122886" name="Rectangle 6"/>
          <p:cNvSpPr>
            <a:spLocks noChangeArrowheads="1"/>
          </p:cNvSpPr>
          <p:nvPr/>
        </p:nvSpPr>
        <p:spPr bwMode="auto">
          <a:xfrm>
            <a:off x="0" y="2133600"/>
            <a:ext cx="9144000" cy="3140075"/>
          </a:xfrm>
          <a:prstGeom prst="rect">
            <a:avLst/>
          </a:prstGeom>
          <a:noFill/>
          <a:ln w="9525">
            <a:noFill/>
            <a:miter lim="800000"/>
            <a:headEnd/>
            <a:tailEnd/>
          </a:ln>
          <a:effectLst/>
        </p:spPr>
        <p:txBody>
          <a:bodyPr>
            <a:spAutoFit/>
          </a:bodyPr>
          <a:lstStyle/>
          <a:p>
            <a:pPr algn="ctr">
              <a:spcBef>
                <a:spcPct val="20000"/>
              </a:spcBef>
              <a:buClr>
                <a:schemeClr val="hlink"/>
              </a:buClr>
              <a:buSzPct val="120000"/>
              <a:defRPr/>
            </a:pPr>
            <a:r>
              <a:rPr lang="en-US" sz="4000" b="1" dirty="0">
                <a:solidFill>
                  <a:srgbClr val="990099"/>
                </a:solidFill>
                <a:effectLst>
                  <a:outerShdw blurRad="38100" dist="38100" dir="2700000" algn="tl">
                    <a:srgbClr val="C0C0C0"/>
                  </a:outerShdw>
                </a:effectLst>
                <a:latin typeface="Times New Roman" pitchFamily="18" charset="0"/>
                <a:cs typeface="Times New Roman" pitchFamily="18" charset="0"/>
              </a:rPr>
              <a:t>*</a:t>
            </a:r>
            <a:r>
              <a:rPr lang="en-US" sz="4000" b="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Chúng</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ta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phải</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biết</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ơn</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và</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kính</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trọng</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các</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thầy</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cô</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giáo</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Thi</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đua</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học</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tập</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tốt</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chăm</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ngoan</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để</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không</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phụ</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công</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ơn</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dạy</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dỗ</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của</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các</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thầy</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cô</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và</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xứng</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danh</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cháu</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ngoan</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Bác</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Hồ</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kính</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 </a:t>
            </a:r>
            <a:r>
              <a:rPr lang="en-US" sz="4000" i="1" dirty="0" err="1">
                <a:solidFill>
                  <a:srgbClr val="990099"/>
                </a:solidFill>
                <a:effectLst>
                  <a:outerShdw blurRad="38100" dist="38100" dir="2700000" algn="tl">
                    <a:srgbClr val="C0C0C0"/>
                  </a:outerShdw>
                </a:effectLst>
                <a:latin typeface="Times New Roman" pitchFamily="18" charset="0"/>
                <a:cs typeface="Times New Roman" pitchFamily="18" charset="0"/>
              </a:rPr>
              <a:t>yêu</a:t>
            </a:r>
            <a:r>
              <a:rPr lang="en-US" sz="4000" i="1" dirty="0">
                <a:solidFill>
                  <a:srgbClr val="990099"/>
                </a:solidFill>
                <a:effectLst>
                  <a:outerShdw blurRad="38100" dist="38100" dir="2700000" algn="tl">
                    <a:srgbClr val="C0C0C0"/>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animEffect transition="in" filter="fade">
                                      <p:cBhvr>
                                        <p:cTn id="7" dur="2000"/>
                                        <p:tgtEl>
                                          <p:spTgt spid="1228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50" name="Picture 6" descr="untitled"/>
          <p:cNvPicPr>
            <a:picLocks noChangeAspect="1" noChangeArrowheads="1"/>
          </p:cNvPicPr>
          <p:nvPr/>
        </p:nvPicPr>
        <p:blipFill>
          <a:blip r:embed="rId2"/>
          <a:srcRect/>
          <a:stretch>
            <a:fillRect/>
          </a:stretch>
        </p:blipFill>
        <p:spPr bwMode="auto">
          <a:xfrm>
            <a:off x="0" y="0"/>
            <a:ext cx="9144000" cy="6764338"/>
          </a:xfrm>
          <a:prstGeom prst="rect">
            <a:avLst/>
          </a:prstGeom>
          <a:noFill/>
          <a:ln w="9525">
            <a:noFill/>
            <a:miter lim="800000"/>
            <a:headEnd/>
            <a:tailEnd/>
          </a:ln>
        </p:spPr>
      </p:pic>
      <p:sp>
        <p:nvSpPr>
          <p:cNvPr id="126978" name="Rectangle 2"/>
          <p:cNvSpPr>
            <a:spLocks noGrp="1" noChangeArrowheads="1"/>
          </p:cNvSpPr>
          <p:nvPr>
            <p:ph type="title"/>
          </p:nvPr>
        </p:nvSpPr>
        <p:spPr/>
        <p:txBody>
          <a:bodyPr/>
          <a:lstStyle/>
          <a:p>
            <a:pPr eaLnBrk="1" hangingPunct="1"/>
            <a:r>
              <a:rPr lang="en-US" sz="6000" smtClean="0">
                <a:solidFill>
                  <a:schemeClr val="hlink"/>
                </a:solidFill>
                <a:latin typeface="Times New Roman" pitchFamily="18" charset="0"/>
                <a:cs typeface="Times New Roman" pitchFamily="18" charset="0"/>
              </a:rPr>
              <a:t>  </a:t>
            </a:r>
            <a:r>
              <a:rPr lang="en-US" sz="6000" smtClean="0">
                <a:solidFill>
                  <a:srgbClr val="FF0000"/>
                </a:solidFill>
                <a:latin typeface="Times New Roman" pitchFamily="18" charset="0"/>
                <a:cs typeface="Times New Roman" pitchFamily="18" charset="0"/>
              </a:rPr>
              <a:t>Hoạt động 3</a:t>
            </a:r>
          </a:p>
        </p:txBody>
      </p:sp>
      <p:sp>
        <p:nvSpPr>
          <p:cNvPr id="126979" name="Rectangle 3"/>
          <p:cNvSpPr>
            <a:spLocks noGrp="1" noChangeArrowheads="1"/>
          </p:cNvSpPr>
          <p:nvPr>
            <p:ph type="body" idx="4294967295"/>
          </p:nvPr>
        </p:nvSpPr>
        <p:spPr>
          <a:xfrm>
            <a:off x="381000" y="1600200"/>
            <a:ext cx="8229600" cy="2895600"/>
          </a:xfrm>
        </p:spPr>
        <p:txBody>
          <a:bodyPr/>
          <a:lstStyle/>
          <a:p>
            <a:pPr algn="ctr" eaLnBrk="1" hangingPunct="1">
              <a:buFontTx/>
              <a:buNone/>
            </a:pPr>
            <a:r>
              <a:rPr lang="en-US" sz="4800" smtClean="0">
                <a:solidFill>
                  <a:schemeClr val="folHlink"/>
                </a:solidFill>
                <a:latin typeface="Times New Roman" pitchFamily="18" charset="0"/>
                <a:cs typeface="Times New Roman" pitchFamily="18" charset="0"/>
              </a:rPr>
              <a:t>   </a:t>
            </a:r>
            <a:r>
              <a:rPr lang="en-US" sz="4800" b="1" smtClean="0">
                <a:latin typeface="Times New Roman" pitchFamily="18" charset="0"/>
                <a:cs typeface="Times New Roman" pitchFamily="18" charset="0"/>
              </a:rPr>
              <a:t>Giới thiệu một số nhạc cụ nước ngoài</a:t>
            </a:r>
          </a:p>
          <a:p>
            <a:pPr algn="ctr" eaLnBrk="1" hangingPunct="1">
              <a:buFontTx/>
              <a:buNone/>
            </a:pPr>
            <a:endParaRPr lang="en-US" sz="4400" b="1" smtClean="0">
              <a:latin typeface="Times New Roman" pitchFamily="18" charset="0"/>
              <a:cs typeface="Times New Roman" pitchFamily="18" charset="0"/>
            </a:endParaRPr>
          </a:p>
        </p:txBody>
      </p:sp>
      <p:pic>
        <p:nvPicPr>
          <p:cNvPr id="6150" name="Picture 6" descr="drum_set_playing_blue_md_wht"/>
          <p:cNvPicPr>
            <a:picLocks noChangeAspect="1" noChangeArrowheads="1" noCrop="1"/>
          </p:cNvPicPr>
          <p:nvPr/>
        </p:nvPicPr>
        <p:blipFill>
          <a:blip r:embed="rId3"/>
          <a:srcRect/>
          <a:stretch>
            <a:fillRect/>
          </a:stretch>
        </p:blipFill>
        <p:spPr bwMode="auto">
          <a:xfrm>
            <a:off x="2362200" y="3200400"/>
            <a:ext cx="4419600" cy="3429000"/>
          </a:xfrm>
          <a:prstGeom prst="rect">
            <a:avLst/>
          </a:prstGeom>
          <a:noFill/>
          <a:ln w="9525">
            <a:noFill/>
            <a:miter lim="800000"/>
            <a:headEnd/>
            <a:tailEnd/>
          </a:ln>
        </p:spPr>
      </p:pic>
      <p:pic>
        <p:nvPicPr>
          <p:cNvPr id="9222" name="Picture 13" descr="WhitecornerFlower"/>
          <p:cNvPicPr>
            <a:picLocks noChangeAspect="1" noChangeArrowheads="1"/>
          </p:cNvPicPr>
          <p:nvPr/>
        </p:nvPicPr>
        <p:blipFill>
          <a:blip r:embed="rId4"/>
          <a:srcRect/>
          <a:stretch>
            <a:fillRect/>
          </a:stretch>
        </p:blipFill>
        <p:spPr bwMode="auto">
          <a:xfrm>
            <a:off x="0" y="23813"/>
            <a:ext cx="3124200" cy="2979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amond(in)">
                                      <p:cBhvr>
                                        <p:cTn id="7" dur="20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 calcmode="lin" valueType="num">
                                      <p:cBhvr>
                                        <p:cTn id="12" dur="500" fill="hold"/>
                                        <p:tgtEl>
                                          <p:spTgt spid="31750"/>
                                        </p:tgtEl>
                                        <p:attrNameLst>
                                          <p:attrName>ppt_w</p:attrName>
                                        </p:attrNameLst>
                                      </p:cBhvr>
                                      <p:tavLst>
                                        <p:tav tm="0">
                                          <p:val>
                                            <p:fltVal val="0"/>
                                          </p:val>
                                        </p:tav>
                                        <p:tav tm="100000">
                                          <p:val>
                                            <p:strVal val="#ppt_w"/>
                                          </p:val>
                                        </p:tav>
                                      </p:tavLst>
                                    </p:anim>
                                    <p:anim calcmode="lin" valueType="num">
                                      <p:cBhvr>
                                        <p:cTn id="13" dur="500" fill="hold"/>
                                        <p:tgtEl>
                                          <p:spTgt spid="3175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1" presetClass="entr" presetSubtype="4"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heel(4)">
                                      <p:cBhvr>
                                        <p:cTn id="17" dur="10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6979">
                                            <p:txEl>
                                              <p:pRg st="0" end="0"/>
                                            </p:txEl>
                                          </p:spTgt>
                                        </p:tgtEl>
                                        <p:attrNameLst>
                                          <p:attrName>style.visibility</p:attrName>
                                        </p:attrNameLst>
                                      </p:cBhvr>
                                      <p:to>
                                        <p:strVal val="visible"/>
                                      </p:to>
                                    </p:set>
                                    <p:animEffect transition="in" filter="fade">
                                      <p:cBhvr>
                                        <p:cTn id="22" dur="2000"/>
                                        <p:tgtEl>
                                          <p:spTgt spid="126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1457</TotalTime>
  <Words>823</Words>
  <Application>Microsoft Office PowerPoint</Application>
  <PresentationFormat>On-screen Show (4:3)</PresentationFormat>
  <Paragraphs>66</Paragraphs>
  <Slides>16</Slides>
  <Notes>0</Notes>
  <HiddenSlides>0</HiddenSlides>
  <MMClips>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Ôn tập bài hát: Những bông hoa, những bài ca</vt:lpstr>
      <vt:lpstr>Hoạt động 2:</vt:lpstr>
      <vt:lpstr>Hát kết hợp biểu diễn</vt:lpstr>
      <vt:lpstr>PowerPoint Presentation</vt:lpstr>
      <vt:lpstr> ? Vậy qua bài hát trên chúng ta thấy mình cần phải làm gì?</vt:lpstr>
      <vt:lpstr>  Hoạt động 3</vt:lpstr>
      <vt:lpstr>  </vt:lpstr>
      <vt:lpstr>* Kèn Trumpet có xuất xứ ở Ai Cập từ thời xa xưa và được sử dụng trong nhiều nghi lễ và trong quân đội thay cho Tù và.  * Ngày nay, kèn Trumpet được sử dụng cho nhiều mục đích và nhiều loại hình âm nhạc như: Nhạc cổ điển, jazz, rock, blues, pop và nhạc đồng quê...                  </vt:lpstr>
      <vt:lpstr>3. Sáo Flute          </vt:lpstr>
      <vt:lpstr>4.Kèn Clarinette</vt:lpstr>
      <vt:lpstr>Các em quan sát cả 4 loại nhạc cụ trên và cho biết tên thứ tự của mỗi loại?</vt:lpstr>
      <vt:lpstr>PowerPoint Presentation</vt:lpstr>
      <vt:lpstr>PowerPoint Presentation</vt:lpstr>
    </vt:vector>
  </TitlesOfParts>
  <Company>Thue Viet 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Hương Vĩ</dc:title>
  <dc:creator>Tong Cuc Thue</dc:creator>
  <cp:lastModifiedBy>my ducument</cp:lastModifiedBy>
  <cp:revision>323</cp:revision>
  <dcterms:created xsi:type="dcterms:W3CDTF">2008-10-21T15:49:03Z</dcterms:created>
  <dcterms:modified xsi:type="dcterms:W3CDTF">2021-11-21T02:33:44Z</dcterms:modified>
</cp:coreProperties>
</file>